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83" r:id="rId2"/>
    <p:sldId id="332" r:id="rId3"/>
    <p:sldId id="302" r:id="rId4"/>
    <p:sldId id="307" r:id="rId5"/>
    <p:sldId id="308" r:id="rId6"/>
    <p:sldId id="319" r:id="rId7"/>
    <p:sldId id="320" r:id="rId8"/>
    <p:sldId id="321" r:id="rId9"/>
    <p:sldId id="303" r:id="rId10"/>
    <p:sldId id="309" r:id="rId11"/>
    <p:sldId id="310" r:id="rId12"/>
    <p:sldId id="311" r:id="rId13"/>
    <p:sldId id="324" r:id="rId14"/>
    <p:sldId id="322" r:id="rId15"/>
    <p:sldId id="325" r:id="rId16"/>
    <p:sldId id="304" r:id="rId17"/>
    <p:sldId id="296" r:id="rId18"/>
    <p:sldId id="297" r:id="rId19"/>
    <p:sldId id="298" r:id="rId20"/>
    <p:sldId id="299" r:id="rId21"/>
    <p:sldId id="305" r:id="rId22"/>
    <p:sldId id="312" r:id="rId23"/>
    <p:sldId id="300" r:id="rId24"/>
    <p:sldId id="313" r:id="rId25"/>
    <p:sldId id="315" r:id="rId26"/>
    <p:sldId id="314" r:id="rId27"/>
    <p:sldId id="327" r:id="rId28"/>
    <p:sldId id="331" r:id="rId29"/>
    <p:sldId id="334" r:id="rId30"/>
    <p:sldId id="288" r:id="rId31"/>
  </p:sldIdLst>
  <p:sldSz cx="9144000" cy="5143500" type="screen16x9"/>
  <p:notesSz cx="6858000" cy="9144000"/>
  <p:custDataLst>
    <p:tags r:id="rId34"/>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1"/>
    <a:srgbClr val="012741"/>
    <a:srgbClr val="FFFFFF"/>
    <a:srgbClr val="5CC6D8"/>
    <a:srgbClr val="FD9944"/>
    <a:srgbClr val="117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8578" autoAdjust="0"/>
  </p:normalViewPr>
  <p:slideViewPr>
    <p:cSldViewPr snapToGrid="0" showGuides="1">
      <p:cViewPr varScale="1">
        <p:scale>
          <a:sx n="133" d="100"/>
          <a:sy n="133" d="100"/>
        </p:scale>
        <p:origin x="984" y="120"/>
      </p:cViewPr>
      <p:guideLst>
        <p:guide orient="horz" pos="1620"/>
        <p:guide pos="2892"/>
      </p:guideLst>
    </p:cSldViewPr>
  </p:slideViewPr>
  <p:outlineViewPr>
    <p:cViewPr>
      <p:scale>
        <a:sx n="33" d="100"/>
        <a:sy n="33" d="100"/>
      </p:scale>
      <p:origin x="0" y="1368"/>
    </p:cViewPr>
  </p:outlineViewPr>
  <p:notesTextViewPr>
    <p:cViewPr>
      <p:scale>
        <a:sx n="1" d="1"/>
        <a:sy n="1" d="1"/>
      </p:scale>
      <p:origin x="0" y="0"/>
    </p:cViewPr>
  </p:notesTextViewPr>
  <p:sorterViewPr>
    <p:cViewPr>
      <p:scale>
        <a:sx n="100" d="100"/>
        <a:sy n="100" d="100"/>
      </p:scale>
      <p:origin x="0" y="8604"/>
    </p:cViewPr>
  </p:sorterViewPr>
  <p:notesViewPr>
    <p:cSldViewPr snapToGrid="0" showGuides="1">
      <p:cViewPr varScale="1">
        <p:scale>
          <a:sx n="49" d="100"/>
          <a:sy n="49" d="100"/>
        </p:scale>
        <p:origin x="-2204"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90E42-7B42-45A9-9B66-C8D11DC21A27}" type="datetimeFigureOut">
              <a:rPr lang="zh-CN" altLang="en-US" smtClean="0"/>
              <a:t>2018/12/28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AD881-6EDE-4A51-9144-5F81F6A8B5F5}" type="slidenum">
              <a:rPr lang="zh-CN" altLang="en-US" smtClean="0"/>
              <a:t>‹#›</a:t>
            </a:fld>
            <a:endParaRPr lang="zh-CN" altLang="en-US"/>
          </a:p>
        </p:txBody>
      </p:sp>
    </p:spTree>
    <p:extLst>
      <p:ext uri="{BB962C8B-B14F-4D97-AF65-F5344CB8AC3E}">
        <p14:creationId xmlns:p14="http://schemas.microsoft.com/office/powerpoint/2010/main" val="176977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03F36-9AB4-4098-97E7-0DF6C5821AAA}" type="datetimeFigureOut">
              <a:rPr lang="zh-CN" altLang="en-US" smtClean="0"/>
              <a:t>2018/12/28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E2AFA-C8F0-4A2D-A5E1-8FDFD9072966}" type="slidenum">
              <a:rPr lang="zh-CN" altLang="en-US" smtClean="0"/>
              <a:t>‹#›</a:t>
            </a:fld>
            <a:endParaRPr lang="zh-CN" altLang="en-US"/>
          </a:p>
        </p:txBody>
      </p:sp>
    </p:spTree>
    <p:extLst>
      <p:ext uri="{BB962C8B-B14F-4D97-AF65-F5344CB8AC3E}">
        <p14:creationId xmlns:p14="http://schemas.microsoft.com/office/powerpoint/2010/main" val="125734541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1</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首页</a:t>
            </a:r>
            <a:r>
              <a:rPr lang="en-US" altLang="zh-CN" dirty="0"/>
              <a:t>: </a:t>
            </a:r>
            <a:endParaRPr lang="zh-CN" altLang="en-US" dirty="0"/>
          </a:p>
          <a:p>
            <a:pPr marL="457200" lvl="0" indent="-298450" algn="l" rtl="0">
              <a:spcBef>
                <a:spcPts val="0"/>
              </a:spcBef>
              <a:spcAft>
                <a:spcPts val="0"/>
              </a:spcAft>
              <a:buSzPts val="1100"/>
              <a:buAutoNum type="arabicPeriod"/>
            </a:pPr>
            <a:r>
              <a:rPr lang="zh-CN" altLang="en-US" dirty="0">
                <a:solidFill>
                  <a:schemeClr val="dk1"/>
                </a:solidFill>
              </a:rPr>
              <a:t>使用组件化的开发方法</a:t>
            </a:r>
            <a:r>
              <a:rPr lang="en-US" altLang="zh-CN" dirty="0">
                <a:solidFill>
                  <a:schemeClr val="dk1"/>
                </a:solidFill>
              </a:rPr>
              <a:t>, task</a:t>
            </a:r>
            <a:r>
              <a:rPr lang="zh-CN" altLang="en-US" dirty="0">
                <a:solidFill>
                  <a:schemeClr val="dk1"/>
                </a:solidFill>
              </a:rPr>
              <a:t>组件</a:t>
            </a:r>
            <a:endParaRPr lang="zh-CN" altLang="en-US" dirty="0"/>
          </a:p>
          <a:p>
            <a:pPr marL="457200" lvl="0" indent="-298450" algn="l" rtl="0">
              <a:spcBef>
                <a:spcPts val="0"/>
              </a:spcBef>
              <a:spcAft>
                <a:spcPts val="0"/>
              </a:spcAft>
              <a:buSzPts val="1100"/>
              <a:buAutoNum type="arabicPeriod"/>
            </a:pPr>
            <a:r>
              <a:rPr lang="zh-CN" altLang="en-US" dirty="0"/>
              <a:t>任务的排序功能</a:t>
            </a:r>
          </a:p>
          <a:p>
            <a:pPr marL="457200" lvl="0" indent="-298450" algn="l" rtl="0">
              <a:spcBef>
                <a:spcPts val="0"/>
              </a:spcBef>
              <a:spcAft>
                <a:spcPts val="0"/>
              </a:spcAft>
              <a:buSzPts val="1100"/>
              <a:buAutoNum type="arabicPeriod"/>
            </a:pPr>
            <a:r>
              <a:rPr lang="zh-CN" altLang="en-US" dirty="0"/>
              <a:t>排序栏以及发布按钮的滚动动画</a:t>
            </a:r>
          </a:p>
          <a:p>
            <a:pPr marL="457200" lvl="0" indent="-298450" algn="l" rtl="0">
              <a:spcBef>
                <a:spcPts val="0"/>
              </a:spcBef>
              <a:spcAft>
                <a:spcPts val="0"/>
              </a:spcAft>
              <a:buSzPts val="1100"/>
              <a:buAutoNum type="arabicPeriod"/>
            </a:pPr>
            <a:r>
              <a:rPr lang="zh-CN" altLang="en-US" dirty="0"/>
              <a:t>图片的加载优化 </a:t>
            </a:r>
            <a:r>
              <a:rPr lang="en-US" altLang="zh-CN" dirty="0"/>
              <a:t>(lazy-load)</a:t>
            </a:r>
            <a:endParaRPr lang="zh-CN" altLang="en-US" dirty="0"/>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发布页面</a:t>
            </a:r>
            <a:r>
              <a:rPr lang="en-US" altLang="zh-CN" dirty="0"/>
              <a:t>:</a:t>
            </a:r>
            <a:endParaRPr lang="zh-CN" altLang="en-US" dirty="0"/>
          </a:p>
          <a:p>
            <a:pPr marL="457200" lvl="0" indent="-298450" algn="l" rtl="0">
              <a:spcBef>
                <a:spcPts val="0"/>
              </a:spcBef>
              <a:spcAft>
                <a:spcPts val="0"/>
              </a:spcAft>
              <a:buSzPts val="1100"/>
              <a:buAutoNum type="arabicPeriod"/>
            </a:pPr>
            <a:r>
              <a:rPr lang="zh-CN" altLang="en-US" dirty="0"/>
              <a:t>使用</a:t>
            </a:r>
            <a:r>
              <a:rPr lang="en-US" altLang="zh-CN" dirty="0" err="1"/>
              <a:t>wx</a:t>
            </a:r>
            <a:r>
              <a:rPr lang="zh-CN" altLang="en-US" dirty="0"/>
              <a:t>提供的</a:t>
            </a:r>
            <a:r>
              <a:rPr lang="en-US" altLang="zh-CN" dirty="0" err="1"/>
              <a:t>api</a:t>
            </a:r>
            <a:r>
              <a:rPr lang="zh-CN" altLang="en-US" dirty="0"/>
              <a:t>进行地点</a:t>
            </a:r>
            <a:r>
              <a:rPr lang="en-US" altLang="zh-CN" dirty="0"/>
              <a:t>, </a:t>
            </a:r>
            <a:r>
              <a:rPr lang="zh-CN" altLang="en-US" dirty="0"/>
              <a:t>日期</a:t>
            </a:r>
            <a:r>
              <a:rPr lang="en-US" altLang="zh-CN" dirty="0"/>
              <a:t>, </a:t>
            </a:r>
            <a:r>
              <a:rPr lang="zh-CN" altLang="en-US" dirty="0"/>
              <a:t>时间的选择</a:t>
            </a:r>
          </a:p>
          <a:p>
            <a:pPr marL="457200" lvl="0" indent="-298450" algn="l" rtl="0">
              <a:spcBef>
                <a:spcPts val="0"/>
              </a:spcBef>
              <a:spcAft>
                <a:spcPts val="0"/>
              </a:spcAft>
              <a:buSzPts val="1100"/>
              <a:buAutoNum type="arabicPeriod"/>
            </a:pPr>
            <a:r>
              <a:rPr lang="zh-CN" altLang="en-US" dirty="0"/>
              <a:t>对于表单的简单检验</a:t>
            </a:r>
          </a:p>
          <a:p>
            <a:endParaRPr lang="zh-CN" altLang="en-US" dirty="0"/>
          </a:p>
        </p:txBody>
      </p:sp>
      <p:sp>
        <p:nvSpPr>
          <p:cNvPr id="4" name="灯片编号占位符 3"/>
          <p:cNvSpPr>
            <a:spLocks noGrp="1"/>
          </p:cNvSpPr>
          <p:nvPr>
            <p:ph type="sldNum" sz="quarter" idx="10"/>
          </p:nvPr>
        </p:nvSpPr>
        <p:spPr/>
        <p:txBody>
          <a:bodyPr/>
          <a:lstStyle/>
          <a:p>
            <a:fld id="{94F5A01E-76EE-4FE1-8F44-AD01118F2EA0}" type="slidenum">
              <a:rPr lang="zh-CN" altLang="en-US" smtClean="0"/>
              <a:t>10</a:t>
            </a:fld>
            <a:endParaRPr lang="zh-CN" altLang="en-US"/>
          </a:p>
        </p:txBody>
      </p:sp>
    </p:spTree>
    <p:extLst>
      <p:ext uri="{BB962C8B-B14F-4D97-AF65-F5344CB8AC3E}">
        <p14:creationId xmlns:p14="http://schemas.microsoft.com/office/powerpoint/2010/main" val="414211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接受任务页面</a:t>
            </a:r>
            <a:r>
              <a:rPr lang="en-US" altLang="zh-CN" dirty="0"/>
              <a:t>: </a:t>
            </a:r>
            <a:r>
              <a:rPr lang="zh-CN" altLang="en-US" dirty="0">
                <a:solidFill>
                  <a:schemeClr val="dk1"/>
                </a:solidFill>
              </a:rPr>
              <a:t>使用组件化的开发方法</a:t>
            </a:r>
            <a:r>
              <a:rPr lang="en-US" altLang="zh-CN" dirty="0">
                <a:solidFill>
                  <a:schemeClr val="dk1"/>
                </a:solidFill>
              </a:rPr>
              <a:t>, </a:t>
            </a:r>
            <a:r>
              <a:rPr lang="zh-CN" altLang="en-US" dirty="0"/>
              <a:t>显示已接受的任务</a:t>
            </a:r>
            <a:r>
              <a:rPr lang="en-US" altLang="zh-CN" dirty="0"/>
              <a:t>, </a:t>
            </a:r>
            <a:r>
              <a:rPr lang="zh-CN" altLang="en-US" dirty="0"/>
              <a:t>并且显示任务的剩余时间</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关注任务页面</a:t>
            </a:r>
            <a:r>
              <a:rPr lang="en-US" altLang="zh-CN" dirty="0"/>
              <a:t>: </a:t>
            </a:r>
            <a:r>
              <a:rPr lang="zh-CN" altLang="en-US" dirty="0"/>
              <a:t>使用</a:t>
            </a:r>
            <a:r>
              <a:rPr lang="zh-CN" altLang="en-US" dirty="0">
                <a:solidFill>
                  <a:schemeClr val="dk1"/>
                </a:solidFill>
              </a:rPr>
              <a:t>组件化的开发方法</a:t>
            </a:r>
            <a:r>
              <a:rPr lang="en-US" altLang="zh-CN" dirty="0"/>
              <a:t>, </a:t>
            </a:r>
            <a:r>
              <a:rPr lang="zh-CN" altLang="en-US" dirty="0"/>
              <a:t>按照发布的时间顺序排列好友发布的任务</a:t>
            </a:r>
          </a:p>
          <a:p>
            <a:pPr marL="0" lvl="0" indent="0" algn="l" rtl="0">
              <a:spcBef>
                <a:spcPts val="0"/>
              </a:spcBef>
              <a:spcAft>
                <a:spcPts val="0"/>
              </a:spcAft>
              <a:buNone/>
            </a:pPr>
            <a:endParaRPr lang="zh-CN" altLang="en-US" dirty="0"/>
          </a:p>
          <a:p>
            <a:pPr marL="0" lvl="0" indent="0" algn="l" rtl="0">
              <a:spcBef>
                <a:spcPts val="0"/>
              </a:spcBef>
              <a:spcAft>
                <a:spcPts val="0"/>
              </a:spcAft>
              <a:buNone/>
            </a:pPr>
            <a:r>
              <a:rPr lang="zh-CN" altLang="en-US" dirty="0"/>
              <a:t>好友页面</a:t>
            </a:r>
            <a:r>
              <a:rPr lang="en-US" altLang="zh-CN" dirty="0"/>
              <a:t>: </a:t>
            </a:r>
            <a:r>
              <a:rPr lang="zh-CN" altLang="en-US" dirty="0"/>
              <a:t>可以对好友进行取消关注</a:t>
            </a:r>
          </a:p>
        </p:txBody>
      </p:sp>
      <p:sp>
        <p:nvSpPr>
          <p:cNvPr id="4" name="灯片编号占位符 3"/>
          <p:cNvSpPr>
            <a:spLocks noGrp="1"/>
          </p:cNvSpPr>
          <p:nvPr>
            <p:ph type="sldNum" sz="quarter" idx="10"/>
          </p:nvPr>
        </p:nvSpPr>
        <p:spPr/>
        <p:txBody>
          <a:bodyPr/>
          <a:lstStyle/>
          <a:p>
            <a:fld id="{94F5A01E-76EE-4FE1-8F44-AD01118F2EA0}" type="slidenum">
              <a:rPr lang="zh-CN" altLang="en-US" smtClean="0"/>
              <a:t>11</a:t>
            </a:fld>
            <a:endParaRPr lang="zh-CN" altLang="en-US"/>
          </a:p>
        </p:txBody>
      </p:sp>
    </p:spTree>
    <p:extLst>
      <p:ext uri="{BB962C8B-B14F-4D97-AF65-F5344CB8AC3E}">
        <p14:creationId xmlns:p14="http://schemas.microsoft.com/office/powerpoint/2010/main" val="23756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12</a:t>
            </a:fld>
            <a:endParaRPr lang="id-ID"/>
          </a:p>
        </p:txBody>
      </p:sp>
    </p:spTree>
    <p:extLst>
      <p:ext uri="{BB962C8B-B14F-4D97-AF65-F5344CB8AC3E}">
        <p14:creationId xmlns:p14="http://schemas.microsoft.com/office/powerpoint/2010/main" val="75306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13</a:t>
            </a:fld>
            <a:endParaRPr lang="zh-CN" altLang="en-US"/>
          </a:p>
        </p:txBody>
      </p:sp>
    </p:spTree>
    <p:extLst>
      <p:ext uri="{BB962C8B-B14F-4D97-AF65-F5344CB8AC3E}">
        <p14:creationId xmlns:p14="http://schemas.microsoft.com/office/powerpoint/2010/main" val="25555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bdb09f3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bdb09f3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个人信息页面</a:t>
            </a:r>
            <a:endParaRPr dirty="0"/>
          </a:p>
        </p:txBody>
      </p:sp>
    </p:spTree>
    <p:extLst>
      <p:ext uri="{BB962C8B-B14F-4D97-AF65-F5344CB8AC3E}">
        <p14:creationId xmlns:p14="http://schemas.microsoft.com/office/powerpoint/2010/main" val="331167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15</a:t>
            </a:fld>
            <a:endParaRPr lang="id-ID"/>
          </a:p>
        </p:txBody>
      </p:sp>
    </p:spTree>
    <p:extLst>
      <p:ext uri="{BB962C8B-B14F-4D97-AF65-F5344CB8AC3E}">
        <p14:creationId xmlns:p14="http://schemas.microsoft.com/office/powerpoint/2010/main" val="260549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16</a:t>
            </a:fld>
            <a:endParaRPr lang="zh-CN" altLang="en-US"/>
          </a:p>
        </p:txBody>
      </p:sp>
    </p:spTree>
    <p:extLst>
      <p:ext uri="{BB962C8B-B14F-4D97-AF65-F5344CB8AC3E}">
        <p14:creationId xmlns:p14="http://schemas.microsoft.com/office/powerpoint/2010/main" val="3012751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a:t>
            </a:r>
            <a:r>
              <a:rPr lang="en-US" altLang="zh-CN" dirty="0"/>
              <a:t>25</a:t>
            </a:r>
            <a:r>
              <a:rPr lang="zh-CN" altLang="en-US" dirty="0"/>
              <a:t>条接口，涵盖了前端</a:t>
            </a:r>
            <a:r>
              <a:rPr lang="en-US" altLang="zh-CN" dirty="0"/>
              <a:t>4</a:t>
            </a:r>
            <a:r>
              <a:rPr lang="zh-CN" altLang="en-US" dirty="0"/>
              <a:t>个页面所有数据请求</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17</a:t>
            </a:fld>
            <a:endParaRPr lang="zh-CN" altLang="en-US"/>
          </a:p>
        </p:txBody>
      </p:sp>
    </p:spTree>
    <p:extLst>
      <p:ext uri="{BB962C8B-B14F-4D97-AF65-F5344CB8AC3E}">
        <p14:creationId xmlns:p14="http://schemas.microsoft.com/office/powerpoint/2010/main" val="198075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（可以换成数据库</a:t>
            </a:r>
            <a:r>
              <a:rPr lang="en-US" altLang="zh-CN" dirty="0"/>
              <a:t>ER</a:t>
            </a:r>
            <a:r>
              <a:rPr lang="zh-CN" altLang="en-US" dirty="0"/>
              <a:t>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共</a:t>
            </a:r>
            <a:r>
              <a:rPr lang="en-US" altLang="zh-CN" dirty="0"/>
              <a:t>6</a:t>
            </a:r>
            <a:r>
              <a:rPr lang="zh-CN" altLang="en-US" dirty="0"/>
              <a:t>张表，符合数据库第三范式</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18</a:t>
            </a:fld>
            <a:endParaRPr lang="zh-CN" altLang="en-US"/>
          </a:p>
        </p:txBody>
      </p:sp>
    </p:spTree>
    <p:extLst>
      <p:ext uri="{BB962C8B-B14F-4D97-AF65-F5344CB8AC3E}">
        <p14:creationId xmlns:p14="http://schemas.microsoft.com/office/powerpoint/2010/main" val="177549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19</a:t>
            </a:fld>
            <a:endParaRPr lang="zh-CN" altLang="en-US"/>
          </a:p>
        </p:txBody>
      </p:sp>
    </p:spTree>
    <p:extLst>
      <p:ext uri="{BB962C8B-B14F-4D97-AF65-F5344CB8AC3E}">
        <p14:creationId xmlns:p14="http://schemas.microsoft.com/office/powerpoint/2010/main" val="186676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a:t>
            </a:fld>
            <a:endParaRPr lang="zh-CN" altLang="en-US"/>
          </a:p>
        </p:txBody>
      </p:sp>
    </p:spTree>
    <p:extLst>
      <p:ext uri="{BB962C8B-B14F-4D97-AF65-F5344CB8AC3E}">
        <p14:creationId xmlns:p14="http://schemas.microsoft.com/office/powerpoint/2010/main" val="244138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软件架构师放在首位的，是对于需求的理解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20</a:t>
            </a:fld>
            <a:endParaRPr lang="zh-CN" altLang="en-US"/>
          </a:p>
        </p:txBody>
      </p:sp>
    </p:spTree>
    <p:extLst>
      <p:ext uri="{BB962C8B-B14F-4D97-AF65-F5344CB8AC3E}">
        <p14:creationId xmlns:p14="http://schemas.microsoft.com/office/powerpoint/2010/main" val="223227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21</a:t>
            </a:fld>
            <a:endParaRPr lang="zh-CN" altLang="en-US"/>
          </a:p>
        </p:txBody>
      </p:sp>
    </p:spTree>
    <p:extLst>
      <p:ext uri="{BB962C8B-B14F-4D97-AF65-F5344CB8AC3E}">
        <p14:creationId xmlns:p14="http://schemas.microsoft.com/office/powerpoint/2010/main" val="84268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22</a:t>
            </a:fld>
            <a:endParaRPr lang="zh-CN" altLang="en-US"/>
          </a:p>
        </p:txBody>
      </p:sp>
    </p:spTree>
    <p:extLst>
      <p:ext uri="{BB962C8B-B14F-4D97-AF65-F5344CB8AC3E}">
        <p14:creationId xmlns:p14="http://schemas.microsoft.com/office/powerpoint/2010/main" val="114386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Flask</a:t>
            </a:r>
            <a:r>
              <a:rPr lang="zh-CN" altLang="en-US" dirty="0"/>
              <a:t>：基于</a:t>
            </a:r>
            <a:r>
              <a:rPr lang="en-US" altLang="zh-CN" dirty="0"/>
              <a:t>python</a:t>
            </a:r>
            <a:r>
              <a:rPr lang="zh-CN" altLang="en-US" dirty="0"/>
              <a:t>的轻量级</a:t>
            </a:r>
            <a:r>
              <a:rPr lang="en-US" altLang="zh-CN" dirty="0"/>
              <a:t>Web</a:t>
            </a:r>
            <a:r>
              <a:rPr lang="zh-CN" altLang="en-US" dirty="0"/>
              <a:t>应用框架</a:t>
            </a:r>
          </a:p>
        </p:txBody>
      </p:sp>
      <p:sp>
        <p:nvSpPr>
          <p:cNvPr id="4" name="灯片编号占位符 3"/>
          <p:cNvSpPr>
            <a:spLocks noGrp="1"/>
          </p:cNvSpPr>
          <p:nvPr>
            <p:ph type="sldNum" sz="quarter" idx="5"/>
          </p:nvPr>
        </p:nvSpPr>
        <p:spPr/>
        <p:txBody>
          <a:bodyPr/>
          <a:lstStyle/>
          <a:p>
            <a:fld id="{7A92705F-3680-4169-975B-922F5EDF9498}" type="slidenum">
              <a:rPr lang="zh-CN" altLang="en-US" smtClean="0"/>
              <a:t>23</a:t>
            </a:fld>
            <a:endParaRPr lang="zh-CN" altLang="en-US"/>
          </a:p>
        </p:txBody>
      </p:sp>
    </p:spTree>
    <p:extLst>
      <p:ext uri="{BB962C8B-B14F-4D97-AF65-F5344CB8AC3E}">
        <p14:creationId xmlns:p14="http://schemas.microsoft.com/office/powerpoint/2010/main" val="420561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24</a:t>
            </a:fld>
            <a:endParaRPr lang="id-ID"/>
          </a:p>
        </p:txBody>
      </p:sp>
    </p:spTree>
    <p:extLst>
      <p:ext uri="{BB962C8B-B14F-4D97-AF65-F5344CB8AC3E}">
        <p14:creationId xmlns:p14="http://schemas.microsoft.com/office/powerpoint/2010/main" val="3200143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25</a:t>
            </a:fld>
            <a:endParaRPr lang="id-ID"/>
          </a:p>
        </p:txBody>
      </p:sp>
    </p:spTree>
    <p:extLst>
      <p:ext uri="{BB962C8B-B14F-4D97-AF65-F5344CB8AC3E}">
        <p14:creationId xmlns:p14="http://schemas.microsoft.com/office/powerpoint/2010/main" val="374590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26</a:t>
            </a:fld>
            <a:endParaRPr lang="id-ID"/>
          </a:p>
        </p:txBody>
      </p:sp>
    </p:spTree>
    <p:extLst>
      <p:ext uri="{BB962C8B-B14F-4D97-AF65-F5344CB8AC3E}">
        <p14:creationId xmlns:p14="http://schemas.microsoft.com/office/powerpoint/2010/main" val="3262561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27</a:t>
            </a:fld>
            <a:endParaRPr lang="zh-CN" altLang="en-US"/>
          </a:p>
        </p:txBody>
      </p:sp>
    </p:spTree>
    <p:extLst>
      <p:ext uri="{BB962C8B-B14F-4D97-AF65-F5344CB8AC3E}">
        <p14:creationId xmlns:p14="http://schemas.microsoft.com/office/powerpoint/2010/main" val="77941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795DCD-EFCC-4862-B595-0A233B6EF921}" type="slidenum">
              <a:rPr lang="zh-CN" altLang="en-US" smtClean="0"/>
              <a:t>28</a:t>
            </a:fld>
            <a:endParaRPr lang="zh-CN" altLang="en-US"/>
          </a:p>
        </p:txBody>
      </p:sp>
    </p:spTree>
    <p:extLst>
      <p:ext uri="{BB962C8B-B14F-4D97-AF65-F5344CB8AC3E}">
        <p14:creationId xmlns:p14="http://schemas.microsoft.com/office/powerpoint/2010/main" val="129399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29</a:t>
            </a:fld>
            <a:endParaRPr lang="zh-CN" altLang="en-US"/>
          </a:p>
        </p:txBody>
      </p:sp>
    </p:spTree>
    <p:extLst>
      <p:ext uri="{BB962C8B-B14F-4D97-AF65-F5344CB8AC3E}">
        <p14:creationId xmlns:p14="http://schemas.microsoft.com/office/powerpoint/2010/main" val="54401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我是项目起始阶段的负责人，也就是负责需求工作，职能类似于产品经理。</a:t>
            </a:r>
            <a:endParaRPr kumimoji="1" lang="en-US" altLang="zh-CN" dirty="0"/>
          </a:p>
          <a:p>
            <a:r>
              <a:rPr kumimoji="1" lang="zh-CN" altLang="en-US" dirty="0"/>
              <a:t>我大概讲一下我们组处于初始确定需求阶段的时候，我们组做了什么以及我做了什么。</a:t>
            </a:r>
          </a:p>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3</a:t>
            </a:fld>
            <a:endParaRPr lang="zh-CN" altLang="en-US"/>
          </a:p>
        </p:txBody>
      </p:sp>
    </p:spTree>
    <p:extLst>
      <p:ext uri="{BB962C8B-B14F-4D97-AF65-F5344CB8AC3E}">
        <p14:creationId xmlns:p14="http://schemas.microsoft.com/office/powerpoint/2010/main" val="60040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30</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起因：我们小组使用头脑风暴的方法在第一次小组组会中讨论出了若干需求，</a:t>
            </a:r>
            <a:endParaRPr kumimoji="1" lang="en-US" altLang="zh-CN" dirty="0"/>
          </a:p>
          <a:p>
            <a:r>
              <a:rPr kumimoji="1" lang="zh-CN" altLang="en-US" dirty="0"/>
              <a:t>左图并大致记录。因为是会议记录，所以不是全部需求记录，因为说的也很快，大部分需求记在了脑子里。</a:t>
            </a:r>
            <a:endParaRPr kumimoji="1" lang="en-US" altLang="zh-CN" dirty="0"/>
          </a:p>
          <a:p>
            <a:endParaRPr kumimoji="1" lang="en-US" altLang="zh-CN" dirty="0"/>
          </a:p>
          <a:p>
            <a:r>
              <a:rPr kumimoji="1" lang="zh-CN" altLang="en-US" dirty="0"/>
              <a:t>工作：我将这小组会议记录的若干要求</a:t>
            </a:r>
            <a:r>
              <a:rPr kumimoji="1" lang="zh-CN" altLang="en-US" sz="1400" dirty="0"/>
              <a:t>筛选、细化</a:t>
            </a:r>
            <a:r>
              <a:rPr kumimoji="1" lang="zh-CN" altLang="en-US" dirty="0"/>
              <a:t>。</a:t>
            </a:r>
            <a:endParaRPr kumimoji="1" lang="en-US" altLang="zh-CN" dirty="0"/>
          </a:p>
          <a:p>
            <a:r>
              <a:rPr kumimoji="1" lang="zh-CN" altLang="en-US" dirty="0"/>
              <a:t>筛选标准与程序：首先，将主要功能筛选出来，比如收发任务，筛选任务，查看任务详情这种。</a:t>
            </a:r>
            <a:endParaRPr kumimoji="1" lang="en-US" altLang="zh-CN" dirty="0"/>
          </a:p>
          <a:p>
            <a:r>
              <a:rPr kumimoji="1" lang="en-US" altLang="zh-CN" dirty="0"/>
              <a:t>	</a:t>
            </a:r>
            <a:r>
              <a:rPr kumimoji="1" lang="zh-CN" altLang="en-US" dirty="0"/>
              <a:t>     然后，根据我们小组负责技术同学的时间情况、和功能的实现难度来筛选出要做的非主要功能。什么是非主要功能，就是这些缺少也不会影响程序目的一些任务。比如：查看个人钱包，查看粉丝等等。因为我和一个负责技术的同学是一个寝室的，所以交流比较方便和直接。</a:t>
            </a:r>
            <a:endParaRPr kumimoji="1" lang="en-US" altLang="zh-CN" dirty="0"/>
          </a:p>
          <a:p>
            <a:r>
              <a:rPr kumimoji="1" lang="zh-CN" altLang="en-US" dirty="0"/>
              <a:t>基本上通过这两大块我确定了项目范围和需求范围。</a:t>
            </a:r>
            <a:endParaRPr kumimoji="1" lang="en-US" altLang="zh-CN" dirty="0"/>
          </a:p>
          <a:p>
            <a:endParaRPr kumimoji="1" lang="en-US" altLang="zh-CN" dirty="0"/>
          </a:p>
          <a:p>
            <a:r>
              <a:rPr kumimoji="1" lang="zh-CN" altLang="en-US" dirty="0"/>
              <a:t>右边这个图就是初步的需求确认。</a:t>
            </a:r>
            <a:endParaRPr kumimoji="1" lang="en-US" altLang="zh-CN" dirty="0"/>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4</a:t>
            </a:fld>
            <a:endParaRPr lang="zh-CN" altLang="en-US"/>
          </a:p>
        </p:txBody>
      </p:sp>
    </p:spTree>
    <p:extLst>
      <p:ext uri="{BB962C8B-B14F-4D97-AF65-F5344CB8AC3E}">
        <p14:creationId xmlns:p14="http://schemas.microsoft.com/office/powerpoint/2010/main" val="8607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首先，我讲之前的需求发到了群里，经过组员和项目经理的一致通过后，开始编写需求文档。</a:t>
            </a:r>
            <a:endParaRPr kumimoji="1" lang="en-US" altLang="zh-CN" dirty="0"/>
          </a:p>
          <a:p>
            <a:endParaRPr kumimoji="1" lang="en-US" altLang="zh-CN" dirty="0"/>
          </a:p>
          <a:p>
            <a:r>
              <a:rPr kumimoji="1" lang="zh-CN" altLang="en-US" dirty="0"/>
              <a:t>在需求文档中我详细的说明了功能、需求对象、用户操作等。如上图，这个需求就写得很详细了，而且把逻辑和其他方面写的比较全面了，大致把要做的轮廓描绘了出来。</a:t>
            </a:r>
            <a:endParaRPr kumimoji="1" lang="en-US" altLang="zh-CN" dirty="0"/>
          </a:p>
          <a:p>
            <a:endParaRPr kumimoji="1" lang="en-US" altLang="zh-CN" dirty="0"/>
          </a:p>
          <a:p>
            <a:r>
              <a:rPr kumimoji="1" lang="zh-CN" altLang="en-US" dirty="0"/>
              <a:t>在文档的最后也进行了</a:t>
            </a:r>
            <a:r>
              <a:rPr kumimoji="1" lang="en-US" altLang="zh-CN" dirty="0"/>
              <a:t>UI</a:t>
            </a:r>
            <a:r>
              <a:rPr kumimoji="1" lang="zh-CN" altLang="en-US" dirty="0"/>
              <a:t>设计，我参考了很多软件，最后决定用大众点评来当我们的模板，</a:t>
            </a:r>
            <a:endParaRPr kumimoji="1" lang="en-US" altLang="zh-CN" dirty="0"/>
          </a:p>
          <a:p>
            <a:r>
              <a:rPr kumimoji="1" lang="zh-CN" altLang="en-US" dirty="0"/>
              <a:t>因为大众点评涉及到分类、餐馆介绍、个人信息页面等等，和我们的一些功能和需求所需信息的类型比较相似，</a:t>
            </a:r>
            <a:endParaRPr kumimoji="1" lang="en-US" altLang="zh-CN" dirty="0"/>
          </a:p>
          <a:p>
            <a:r>
              <a:rPr kumimoji="1" lang="zh-CN" altLang="en-US" dirty="0"/>
              <a:t>比如：这图里面的这种卡片式布局，可以变成一个个任务，点进去就是任务详情。</a:t>
            </a:r>
            <a:endParaRPr kumimoji="1" lang="en-US" altLang="zh-CN" dirty="0"/>
          </a:p>
          <a:p>
            <a:r>
              <a:rPr kumimoji="1" lang="zh-CN" altLang="en-US" dirty="0"/>
              <a:t>头部的标签就是筛选条件，我们任务也是有筛选条件的，比如：按距离展示任务、按照赏金展示任务等等。</a:t>
            </a:r>
            <a:endParaRPr kumimoji="1" lang="en-US" altLang="zh-CN" dirty="0"/>
          </a:p>
          <a:p>
            <a:r>
              <a:rPr kumimoji="1" lang="zh-CN" altLang="en-US" dirty="0"/>
              <a:t>还有个人信息界面，收发任务。。。。。。</a:t>
            </a:r>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5</a:t>
            </a:fld>
            <a:endParaRPr lang="zh-CN" altLang="en-US"/>
          </a:p>
        </p:txBody>
      </p:sp>
    </p:spTree>
    <p:extLst>
      <p:ext uri="{BB962C8B-B14F-4D97-AF65-F5344CB8AC3E}">
        <p14:creationId xmlns:p14="http://schemas.microsoft.com/office/powerpoint/2010/main" val="251666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6</a:t>
            </a:fld>
            <a:endParaRPr lang="zh-CN" altLang="en-US"/>
          </a:p>
        </p:txBody>
      </p:sp>
    </p:spTree>
    <p:extLst>
      <p:ext uri="{BB962C8B-B14F-4D97-AF65-F5344CB8AC3E}">
        <p14:creationId xmlns:p14="http://schemas.microsoft.com/office/powerpoint/2010/main" val="194838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7</a:t>
            </a:fld>
            <a:endParaRPr lang="zh-CN" altLang="en-US"/>
          </a:p>
        </p:txBody>
      </p:sp>
    </p:spTree>
    <p:extLst>
      <p:ext uri="{BB962C8B-B14F-4D97-AF65-F5344CB8AC3E}">
        <p14:creationId xmlns:p14="http://schemas.microsoft.com/office/powerpoint/2010/main" val="342327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8</a:t>
            </a:fld>
            <a:endParaRPr lang="zh-CN" altLang="en-US"/>
          </a:p>
        </p:txBody>
      </p:sp>
    </p:spTree>
    <p:extLst>
      <p:ext uri="{BB962C8B-B14F-4D97-AF65-F5344CB8AC3E}">
        <p14:creationId xmlns:p14="http://schemas.microsoft.com/office/powerpoint/2010/main" val="331639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9</a:t>
            </a:fld>
            <a:endParaRPr lang="zh-CN" altLang="en-US"/>
          </a:p>
        </p:txBody>
      </p:sp>
    </p:spTree>
    <p:extLst>
      <p:ext uri="{BB962C8B-B14F-4D97-AF65-F5344CB8AC3E}">
        <p14:creationId xmlns:p14="http://schemas.microsoft.com/office/powerpoint/2010/main" val="246889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2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30" name="Picture Placeholder 29"/>
          <p:cNvSpPr>
            <a:spLocks noGrp="1"/>
          </p:cNvSpPr>
          <p:nvPr>
            <p:ph type="pic" sz="quarter" idx="11" hasCustomPrompt="1"/>
          </p:nvPr>
        </p:nvSpPr>
        <p:spPr>
          <a:xfrm>
            <a:off x="854245"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10" name="TextBox 9"/>
          <p:cNvSpPr txBox="1"/>
          <p:nvPr userDrawn="1"/>
        </p:nvSpPr>
        <p:spPr>
          <a:xfrm rot="16200000">
            <a:off x="7471600" y="2461703"/>
            <a:ext cx="2363147" cy="253916"/>
          </a:xfrm>
          <a:prstGeom prst="rect">
            <a:avLst/>
          </a:prstGeom>
          <a:noFill/>
        </p:spPr>
        <p:txBody>
          <a:bodyPr wrap="none" rtlCol="0">
            <a:spAutoFit/>
          </a:bodyPr>
          <a:lstStyle/>
          <a:p>
            <a:r>
              <a:rPr lang="en-US" sz="1050" b="1" dirty="0">
                <a:solidFill>
                  <a:srgbClr val="FFFFFF"/>
                </a:solidFill>
                <a:latin typeface="+mj-lt"/>
              </a:rPr>
              <a:t>Animus</a:t>
            </a:r>
            <a:r>
              <a:rPr lang="en-US" sz="1050" dirty="0">
                <a:solidFill>
                  <a:srgbClr val="FFFFFF"/>
                </a:solidFill>
              </a:rPr>
              <a:t> presentation template | #</a:t>
            </a:r>
            <a:fld id="{5E8513FC-DD75-4BD4-8942-AA828F11FE0D}" type="slidenum">
              <a:rPr lang="en-US" sz="1050" dirty="0" smtClean="0">
                <a:solidFill>
                  <a:srgbClr val="FFFFFF"/>
                </a:solidFill>
              </a:rPr>
              <a:t>‹#›</a:t>
            </a:fld>
            <a:endParaRPr lang="en-US" sz="1050" dirty="0">
              <a:solidFill>
                <a:srgbClr val="FFFFFF"/>
              </a:solidFill>
            </a:endParaRPr>
          </a:p>
        </p:txBody>
      </p:sp>
      <p:sp>
        <p:nvSpPr>
          <p:cNvPr id="11" name="Picture Placeholder 10"/>
          <p:cNvSpPr>
            <a:spLocks noGrp="1"/>
          </p:cNvSpPr>
          <p:nvPr>
            <p:ph type="pic" sz="quarter" idx="10" hasCustomPrompt="1"/>
          </p:nvPr>
        </p:nvSpPr>
        <p:spPr>
          <a:xfrm>
            <a:off x="3425944" y="1959284"/>
            <a:ext cx="2292113"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Tree>
    <p:extLst>
      <p:ext uri="{BB962C8B-B14F-4D97-AF65-F5344CB8AC3E}">
        <p14:creationId xmlns:p14="http://schemas.microsoft.com/office/powerpoint/2010/main" val="31032241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0" grpId="0" bldLvl="0" animBg="1"/>
      <p:bldP spid="11"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31966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48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25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63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301353"/>
            <a:ext cx="9144000" cy="3243263"/>
          </a:xfrm>
          <a:custGeom>
            <a:avLst/>
            <a:gdLst>
              <a:gd name="connsiteX0" fmla="*/ 0 w 12192000"/>
              <a:gd name="connsiteY0" fmla="*/ 0 h 4324350"/>
              <a:gd name="connsiteX1" fmla="*/ 12192000 w 12192000"/>
              <a:gd name="connsiteY1" fmla="*/ 0 h 4324350"/>
              <a:gd name="connsiteX2" fmla="*/ 12192000 w 12192000"/>
              <a:gd name="connsiteY2" fmla="*/ 4324350 h 4324350"/>
              <a:gd name="connsiteX3" fmla="*/ 0 w 12192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12192000" h="4324350">
                <a:moveTo>
                  <a:pt x="0" y="0"/>
                </a:moveTo>
                <a:lnTo>
                  <a:pt x="12192000" y="0"/>
                </a:lnTo>
                <a:lnTo>
                  <a:pt x="12192000" y="4324350"/>
                </a:lnTo>
                <a:lnTo>
                  <a:pt x="0" y="4324350"/>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8367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862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9" name="图片占位符 8"/>
          <p:cNvSpPr>
            <a:spLocks noGrp="1"/>
          </p:cNvSpPr>
          <p:nvPr>
            <p:ph type="pic" sz="quarter" idx="11"/>
          </p:nvPr>
        </p:nvSpPr>
        <p:spPr>
          <a:xfrm>
            <a:off x="791766"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
        <p:nvSpPr>
          <p:cNvPr id="10" name="图片占位符 9"/>
          <p:cNvSpPr>
            <a:spLocks noGrp="1"/>
          </p:cNvSpPr>
          <p:nvPr>
            <p:ph type="pic" sz="quarter" idx="12"/>
          </p:nvPr>
        </p:nvSpPr>
        <p:spPr>
          <a:xfrm>
            <a:off x="4721044"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165061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598582"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
        <p:nvSpPr>
          <p:cNvPr id="10" name="图片占位符 9"/>
          <p:cNvSpPr>
            <a:spLocks noGrp="1"/>
          </p:cNvSpPr>
          <p:nvPr>
            <p:ph type="pic" sz="quarter" idx="11"/>
          </p:nvPr>
        </p:nvSpPr>
        <p:spPr>
          <a:xfrm>
            <a:off x="4000523" y="1572457"/>
            <a:ext cx="1142955" cy="1142954"/>
          </a:xfrm>
          <a:custGeom>
            <a:avLst/>
            <a:gdLst>
              <a:gd name="connsiteX0" fmla="*/ 761970 w 1523940"/>
              <a:gd name="connsiteY0" fmla="*/ 0 h 1523938"/>
              <a:gd name="connsiteX1" fmla="*/ 1523940 w 1523940"/>
              <a:gd name="connsiteY1" fmla="*/ 761969 h 1523938"/>
              <a:gd name="connsiteX2" fmla="*/ 761970 w 1523940"/>
              <a:gd name="connsiteY2" fmla="*/ 1523938 h 1523938"/>
              <a:gd name="connsiteX3" fmla="*/ 0 w 1523940"/>
              <a:gd name="connsiteY3" fmla="*/ 761969 h 1523938"/>
              <a:gd name="connsiteX4" fmla="*/ 761970 w 1523940"/>
              <a:gd name="connsiteY4" fmla="*/ 0 h 152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40" h="1523938">
                <a:moveTo>
                  <a:pt x="761970" y="0"/>
                </a:moveTo>
                <a:cubicBezTo>
                  <a:pt x="1182794" y="0"/>
                  <a:pt x="1523940" y="341145"/>
                  <a:pt x="1523940" y="761969"/>
                </a:cubicBezTo>
                <a:cubicBezTo>
                  <a:pt x="1523940" y="1182793"/>
                  <a:pt x="1182794" y="1523938"/>
                  <a:pt x="761970" y="1523938"/>
                </a:cubicBezTo>
                <a:cubicBezTo>
                  <a:pt x="341146" y="1523938"/>
                  <a:pt x="0" y="1182793"/>
                  <a:pt x="0" y="761969"/>
                </a:cubicBezTo>
                <a:cubicBezTo>
                  <a:pt x="0" y="341145"/>
                  <a:pt x="341146" y="0"/>
                  <a:pt x="761970" y="0"/>
                </a:cubicBezTo>
                <a:close/>
              </a:path>
            </a:pathLst>
          </a:custGeom>
        </p:spPr>
        <p:txBody>
          <a:bodyPr wrap="square" lIns="68580" tIns="34290" rIns="68580" bIns="34290">
            <a:noAutofit/>
          </a:bodyPr>
          <a:lstStyle/>
          <a:p>
            <a:endParaRPr lang="zh-CN" altLang="en-US"/>
          </a:p>
        </p:txBody>
      </p:sp>
      <p:sp>
        <p:nvSpPr>
          <p:cNvPr id="11" name="图片占位符 10"/>
          <p:cNvSpPr>
            <a:spLocks noGrp="1"/>
          </p:cNvSpPr>
          <p:nvPr>
            <p:ph type="pic" sz="quarter" idx="12"/>
          </p:nvPr>
        </p:nvSpPr>
        <p:spPr>
          <a:xfrm>
            <a:off x="6915150"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08247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2BA71-FAEC-1B4D-946E-E1C43761619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0348A0-6C95-4246-815B-988C27DE55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2DC2DAF-C140-AC4F-9DF0-CF4F294126D0}"/>
              </a:ext>
            </a:extLst>
          </p:cNvPr>
          <p:cNvSpPr>
            <a:spLocks noGrp="1"/>
          </p:cNvSpPr>
          <p:nvPr>
            <p:ph type="dt" sz="half" idx="10"/>
          </p:nvPr>
        </p:nvSpPr>
        <p:spPr/>
        <p:txBody>
          <a:bodyPr/>
          <a:lstStyle/>
          <a:p>
            <a:fld id="{AE1E7975-DBDD-6741-AC5E-04F2A4AB3C47}" type="datetimeFigureOut">
              <a:rPr kumimoji="1" lang="zh-CN" altLang="en-US" smtClean="0"/>
              <a:t>2018/12/28</a:t>
            </a:fld>
            <a:endParaRPr kumimoji="1" lang="zh-CN" altLang="en-US"/>
          </a:p>
        </p:txBody>
      </p:sp>
      <p:sp>
        <p:nvSpPr>
          <p:cNvPr id="5" name="页脚占位符 4">
            <a:extLst>
              <a:ext uri="{FF2B5EF4-FFF2-40B4-BE49-F238E27FC236}">
                <a16:creationId xmlns:a16="http://schemas.microsoft.com/office/drawing/2014/main" id="{C6C6DF6C-77AB-F145-B225-07D767EEE9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D7CDCD-6A95-7A41-925C-B2FD979D2418}"/>
              </a:ext>
            </a:extLst>
          </p:cNvPr>
          <p:cNvSpPr>
            <a:spLocks noGrp="1"/>
          </p:cNvSpPr>
          <p:nvPr>
            <p:ph type="sldNum" sz="quarter" idx="12"/>
          </p:nvPr>
        </p:nvSpPr>
        <p:spPr/>
        <p:txBody>
          <a:bodyPr/>
          <a:lstStyle/>
          <a:p>
            <a:fld id="{BB51B4B4-9455-3F46-9384-4C000D1C1510}" type="slidenum">
              <a:rPr kumimoji="1" lang="zh-CN" altLang="en-US" smtClean="0"/>
              <a:t>‹#›</a:t>
            </a:fld>
            <a:endParaRPr kumimoji="1" lang="zh-CN" altLang="en-US"/>
          </a:p>
        </p:txBody>
      </p:sp>
    </p:spTree>
    <p:extLst>
      <p:ext uri="{BB962C8B-B14F-4D97-AF65-F5344CB8AC3E}">
        <p14:creationId xmlns:p14="http://schemas.microsoft.com/office/powerpoint/2010/main" val="367307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494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6" r:id="rId5"/>
    <p:sldLayoutId id="2147483668" r:id="rId6"/>
    <p:sldLayoutId id="2147483671" r:id="rId7"/>
    <p:sldLayoutId id="2147483674" r:id="rId8"/>
    <p:sldLayoutId id="2147483678" r:id="rId9"/>
    <p:sldLayoutId id="2147483681" r:id="rId10"/>
    <p:sldLayoutId id="214748368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43" y="1020740"/>
            <a:ext cx="4419695" cy="34956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60460" y="3660832"/>
            <a:ext cx="257728" cy="257728"/>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5" name="组合 4"/>
          <p:cNvGrpSpPr/>
          <p:nvPr/>
        </p:nvGrpSpPr>
        <p:grpSpPr>
          <a:xfrm>
            <a:off x="6622963" y="3660832"/>
            <a:ext cx="257728" cy="257728"/>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8" name="组合 7"/>
          <p:cNvGrpSpPr/>
          <p:nvPr/>
        </p:nvGrpSpPr>
        <p:grpSpPr>
          <a:xfrm>
            <a:off x="6984735" y="3660832"/>
            <a:ext cx="257728" cy="257728"/>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sp>
        <p:nvSpPr>
          <p:cNvPr id="15" name="矩形 14"/>
          <p:cNvSpPr/>
          <p:nvPr/>
        </p:nvSpPr>
        <p:spPr>
          <a:xfrm>
            <a:off x="4564405" y="1477940"/>
            <a:ext cx="4365036" cy="802079"/>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400" b="1" dirty="0" err="1">
                <a:solidFill>
                  <a:schemeClr val="tx1">
                    <a:lumMod val="75000"/>
                    <a:lumOff val="25000"/>
                  </a:schemeClr>
                </a:solidFill>
                <a:latin typeface="Arial Rounded MT Bold" panose="020F0704030504030204" pitchFamily="34" charset="0"/>
              </a:rPr>
              <a:t>HelpEO</a:t>
            </a:r>
            <a:endParaRPr lang="zh-CN" altLang="en-US" sz="4400" b="1" dirty="0">
              <a:solidFill>
                <a:schemeClr val="tx1">
                  <a:lumMod val="75000"/>
                  <a:lumOff val="25000"/>
                </a:schemeClr>
              </a:solidFill>
              <a:latin typeface="Arial Rounded MT Bold" panose="020F0704030504030204" pitchFamily="34" charset="0"/>
            </a:endParaRPr>
          </a:p>
        </p:txBody>
      </p:sp>
      <p:sp>
        <p:nvSpPr>
          <p:cNvPr id="16" name="文本框 15"/>
          <p:cNvSpPr txBox="1"/>
          <p:nvPr/>
        </p:nvSpPr>
        <p:spPr>
          <a:xfrm>
            <a:off x="4642072" y="2393777"/>
            <a:ext cx="4247798" cy="247632"/>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en-US" altLang="zh-CN" sz="1100" dirty="0">
                <a:solidFill>
                  <a:schemeClr val="bg1">
                    <a:lumMod val="50000"/>
                  </a:schemeClr>
                </a:solidFill>
                <a:latin typeface="+mj-ea"/>
                <a:ea typeface="+mj-ea"/>
              </a:rPr>
              <a:t>2018</a:t>
            </a:r>
            <a:r>
              <a:rPr lang="zh-CN" altLang="en-US" sz="1100" dirty="0">
                <a:solidFill>
                  <a:schemeClr val="bg1">
                    <a:lumMod val="50000"/>
                  </a:schemeClr>
                </a:solidFill>
                <a:latin typeface="+mj-ea"/>
                <a:ea typeface="+mj-ea"/>
              </a:rPr>
              <a:t>项目管理课程汇报</a:t>
            </a:r>
            <a:endParaRPr lang="en-US" altLang="zh-CN" sz="1100" dirty="0">
              <a:solidFill>
                <a:schemeClr val="bg1">
                  <a:lumMod val="50000"/>
                </a:schemeClr>
              </a:solidFill>
              <a:latin typeface="+mj-ea"/>
              <a:ea typeface="+mj-ea"/>
            </a:endParaRPr>
          </a:p>
        </p:txBody>
      </p:sp>
      <p:sp>
        <p:nvSpPr>
          <p:cNvPr id="20" name="文本框 15"/>
          <p:cNvSpPr txBox="1"/>
          <p:nvPr/>
        </p:nvSpPr>
        <p:spPr>
          <a:xfrm>
            <a:off x="4698935" y="2755167"/>
            <a:ext cx="4247798" cy="279757"/>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200" dirty="0">
                <a:solidFill>
                  <a:schemeClr val="accent5"/>
                </a:solidFill>
                <a:latin typeface="+mj-ea"/>
                <a:ea typeface="+mj-ea"/>
              </a:rPr>
              <a:t>汇报人：朱繁敏</a:t>
            </a:r>
            <a:r>
              <a:rPr lang="en-US" altLang="zh-CN" sz="1200" dirty="0">
                <a:solidFill>
                  <a:schemeClr val="accent5"/>
                </a:solidFill>
                <a:latin typeface="+mj-ea"/>
                <a:ea typeface="+mj-ea"/>
              </a:rPr>
              <a:t>|</a:t>
            </a:r>
            <a:r>
              <a:rPr lang="zh-CN" altLang="en-US" sz="1200" dirty="0">
                <a:solidFill>
                  <a:schemeClr val="accent5"/>
                </a:solidFill>
                <a:latin typeface="+mj-ea"/>
                <a:ea typeface="+mj-ea"/>
              </a:rPr>
              <a:t>安澜霆</a:t>
            </a:r>
            <a:r>
              <a:rPr lang="en-US" altLang="zh-CN" sz="1200" dirty="0">
                <a:solidFill>
                  <a:schemeClr val="accent5"/>
                </a:solidFill>
                <a:latin typeface="+mj-ea"/>
                <a:ea typeface="+mj-ea"/>
              </a:rPr>
              <a:t>|</a:t>
            </a:r>
            <a:r>
              <a:rPr lang="zh-CN" altLang="en-US" sz="1200" dirty="0">
                <a:solidFill>
                  <a:schemeClr val="accent5"/>
                </a:solidFill>
                <a:latin typeface="+mj-ea"/>
                <a:ea typeface="+mj-ea"/>
              </a:rPr>
              <a:t>麻俊特</a:t>
            </a:r>
            <a:r>
              <a:rPr lang="en-US" altLang="zh-CN" sz="1200" dirty="0">
                <a:solidFill>
                  <a:schemeClr val="accent5"/>
                </a:solidFill>
                <a:latin typeface="+mj-ea"/>
                <a:ea typeface="+mj-ea"/>
              </a:rPr>
              <a:t>|</a:t>
            </a:r>
            <a:r>
              <a:rPr lang="zh-CN" altLang="en-US" sz="1200" dirty="0">
                <a:solidFill>
                  <a:schemeClr val="accent5"/>
                </a:solidFill>
                <a:latin typeface="+mj-ea"/>
                <a:ea typeface="+mj-ea"/>
              </a:rPr>
              <a:t>胡弋舟</a:t>
            </a:r>
            <a:r>
              <a:rPr lang="en-US" altLang="zh-CN" sz="1200" dirty="0">
                <a:solidFill>
                  <a:schemeClr val="accent5"/>
                </a:solidFill>
                <a:latin typeface="+mj-ea"/>
                <a:ea typeface="+mj-ea"/>
              </a:rPr>
              <a:t>|</a:t>
            </a:r>
            <a:r>
              <a:rPr lang="zh-CN" altLang="en-US" sz="1200" dirty="0">
                <a:solidFill>
                  <a:schemeClr val="accent5"/>
                </a:solidFill>
                <a:latin typeface="+mj-ea"/>
                <a:ea typeface="+mj-ea"/>
              </a:rPr>
              <a:t>李宗义</a:t>
            </a:r>
            <a:r>
              <a:rPr lang="en-US" altLang="zh-CN" sz="1200" dirty="0">
                <a:solidFill>
                  <a:schemeClr val="accent5"/>
                </a:solidFill>
                <a:latin typeface="+mj-ea"/>
                <a:ea typeface="+mj-ea"/>
              </a:rPr>
              <a:t>|</a:t>
            </a:r>
            <a:r>
              <a:rPr lang="zh-CN" altLang="en-US" sz="1200" dirty="0">
                <a:solidFill>
                  <a:schemeClr val="accent5"/>
                </a:solidFill>
                <a:latin typeface="+mj-ea"/>
                <a:ea typeface="+mj-ea"/>
              </a:rPr>
              <a:t>陆怡</a:t>
            </a:r>
            <a:r>
              <a:rPr lang="en-US" altLang="zh-CN" sz="1200" dirty="0">
                <a:solidFill>
                  <a:schemeClr val="accent5"/>
                </a:solidFill>
                <a:latin typeface="+mj-ea"/>
                <a:ea typeface="+mj-ea"/>
              </a:rPr>
              <a:t>|</a:t>
            </a:r>
            <a:r>
              <a:rPr lang="zh-CN" altLang="en-US" sz="1200" dirty="0">
                <a:solidFill>
                  <a:schemeClr val="accent5"/>
                </a:solidFill>
                <a:latin typeface="+mj-ea"/>
              </a:rPr>
              <a:t>徐申晔</a:t>
            </a:r>
            <a:endParaRPr lang="en-US" altLang="zh-CN" sz="1200" dirty="0">
              <a:solidFill>
                <a:schemeClr val="accent5"/>
              </a:solidFill>
              <a:latin typeface="+mj-ea"/>
              <a:ea typeface="+mj-ea"/>
            </a:endParaRPr>
          </a:p>
        </p:txBody>
      </p:sp>
    </p:spTree>
    <p:extLst>
      <p:ext uri="{BB962C8B-B14F-4D97-AF65-F5344CB8AC3E}">
        <p14:creationId xmlns:p14="http://schemas.microsoft.com/office/powerpoint/2010/main" val="34477903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465" y="886088"/>
            <a:ext cx="1635965" cy="3529932"/>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379" y="649349"/>
            <a:ext cx="1816959" cy="393456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73" y="914349"/>
            <a:ext cx="1630527" cy="3518199"/>
          </a:xfrm>
          <a:prstGeom prst="rect">
            <a:avLst/>
          </a:prstGeo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首页</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a:solidFill>
                  <a:schemeClr val="accent6">
                    <a:lumMod val="75000"/>
                  </a:schemeClr>
                </a:solidFill>
                <a:cs typeface="+mn-ea"/>
                <a:sym typeface="+mn-lt"/>
              </a:rPr>
              <a:t>首页</a:t>
            </a:r>
            <a:r>
              <a:rPr lang="en-US" altLang="zh-CN" b="1" dirty="0">
                <a:solidFill>
                  <a:schemeClr val="accent6">
                    <a:lumMod val="75000"/>
                  </a:schemeClr>
                </a:solidFill>
                <a:cs typeface="+mn-ea"/>
                <a:sym typeface="+mn-lt"/>
              </a:rPr>
              <a:t>2</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发布页面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2725597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ppt_x"/>
                                          </p:val>
                                        </p:tav>
                                        <p:tav tm="100000">
                                          <p:val>
                                            <p:strVal val="#ppt_x"/>
                                          </p:val>
                                        </p:tav>
                                      </p:tavLst>
                                    </p:anim>
                                    <p:anim calcmode="lin" valueType="num">
                                      <p:cBhvr additive="base">
                                        <p:cTn id="28"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505" y="886088"/>
            <a:ext cx="1624304" cy="3517378"/>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769" y="661126"/>
            <a:ext cx="1753235" cy="379657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280" y="886088"/>
            <a:ext cx="1602876" cy="3457312"/>
          </a:xfrm>
          <a:prstGeom prst="rect">
            <a:avLst/>
          </a:prstGeo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接受任务页面</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a:solidFill>
                  <a:schemeClr val="accent6">
                    <a:lumMod val="75000"/>
                  </a:schemeClr>
                </a:solidFill>
                <a:cs typeface="+mn-ea"/>
                <a:sym typeface="+mn-lt"/>
              </a:rPr>
              <a:t>关注任务页面</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好友页面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1568015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ppt_x"/>
                                          </p:val>
                                        </p:tav>
                                        <p:tav tm="100000">
                                          <p:val>
                                            <p:strVal val="#ppt_x"/>
                                          </p:val>
                                        </p:tav>
                                      </p:tavLst>
                                    </p:anim>
                                    <p:anim calcmode="lin" valueType="num">
                                      <p:cBhvr additive="base">
                                        <p:cTn id="28"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工作总结</a:t>
            </a: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06525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494939"/>
              <a:chOff x="1478086" y="4679146"/>
              <a:chExt cx="5103695" cy="1494939"/>
            </a:xfrm>
          </p:grpSpPr>
          <p:sp>
            <p:nvSpPr>
              <p:cNvPr id="54" name="矩形 53"/>
              <p:cNvSpPr/>
              <p:nvPr/>
            </p:nvSpPr>
            <p:spPr>
              <a:xfrm>
                <a:off x="1478086" y="5140811"/>
                <a:ext cx="5103695" cy="1033274"/>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完成上述页面的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完成上述页面与后端的交互逻辑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a:solidFill>
                      <a:srgbClr val="53585F"/>
                    </a:solidFill>
                  </a:rPr>
                  <a:t>主要工作</a:t>
                </a: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624299"/>
            <a:ext cx="5621538" cy="2242122"/>
            <a:chOff x="662715" y="3181350"/>
            <a:chExt cx="7495383" cy="2989495"/>
          </a:xfrm>
        </p:grpSpPr>
        <p:sp>
          <p:nvSpPr>
            <p:cNvPr id="57" name="矩形 56"/>
            <p:cNvSpPr/>
            <p:nvPr/>
          </p:nvSpPr>
          <p:spPr>
            <a:xfrm>
              <a:off x="662715" y="3181350"/>
              <a:ext cx="7495382" cy="2989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7" y="3332411"/>
              <a:ext cx="5739011" cy="2554545"/>
              <a:chOff x="1478085" y="4679146"/>
              <a:chExt cx="5739011" cy="2554545"/>
            </a:xfrm>
          </p:grpSpPr>
          <p:sp>
            <p:nvSpPr>
              <p:cNvPr id="61" name="矩形 60"/>
              <p:cNvSpPr/>
              <p:nvPr/>
            </p:nvSpPr>
            <p:spPr>
              <a:xfrm>
                <a:off x="1478085" y="5140811"/>
                <a:ext cx="5739011" cy="2092880"/>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完成自己部分的文档</a:t>
                </a:r>
              </a:p>
              <a:p>
                <a:pPr marL="457200" lvl="0" indent="-342900">
                  <a:lnSpc>
                    <a:spcPct val="200000"/>
                  </a:lnSpc>
                  <a:buSzPts val="1800"/>
                  <a:buAutoNum type="arabicPeriod"/>
                </a:pPr>
                <a:r>
                  <a:rPr lang="zh-CN" altLang="en-US" sz="1200" dirty="0"/>
                  <a:t>参与项目主题讨论</a:t>
                </a:r>
                <a:r>
                  <a:rPr lang="en-US" altLang="zh-CN" sz="1200" dirty="0"/>
                  <a:t>, </a:t>
                </a:r>
                <a:r>
                  <a:rPr lang="zh-CN" altLang="en-US" sz="1200" dirty="0"/>
                  <a:t>与项目前后端接口初步设计的讨论</a:t>
                </a:r>
              </a:p>
              <a:p>
                <a:pPr marL="457200" lvl="0" indent="-342900">
                  <a:lnSpc>
                    <a:spcPct val="200000"/>
                  </a:lnSpc>
                  <a:buSzPts val="1800"/>
                  <a:buAutoNum type="arabicPeriod"/>
                </a:pPr>
                <a:r>
                  <a:rPr lang="zh-CN" altLang="en-US" sz="1200" dirty="0"/>
                  <a:t>在开发过程中完成与后端的交流与对接</a:t>
                </a:r>
                <a:r>
                  <a:rPr lang="en-US" altLang="zh-CN" sz="1200" dirty="0"/>
                  <a:t>, </a:t>
                </a:r>
                <a:r>
                  <a:rPr lang="zh-CN" altLang="en-US" sz="1200" dirty="0"/>
                  <a:t>并对测试出现的</a:t>
                </a:r>
                <a:r>
                  <a:rPr lang="en-US" altLang="zh-CN" sz="1200" dirty="0"/>
                  <a:t>BUG</a:t>
                </a:r>
                <a:r>
                  <a:rPr lang="zh-CN" altLang="en-US" sz="1200" dirty="0"/>
                  <a:t>进行修改</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a:solidFill>
                      <a:srgbClr val="53585F"/>
                    </a:solidFill>
                  </a:rPr>
                  <a:t>次要工作</a:t>
                </a: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9719463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胡弋舟</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前端工程师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31094"/>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图片占位符 5">
            <a:extLst>
              <a:ext uri="{FF2B5EF4-FFF2-40B4-BE49-F238E27FC236}">
                <a16:creationId xmlns:a16="http://schemas.microsoft.com/office/drawing/2014/main" id="{9A804C81-D787-4412-A2C1-0D64C1385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477" y="686367"/>
            <a:ext cx="1782579" cy="3844884"/>
          </a:xfrm>
          <a:prstGeom prst="rect">
            <a:avLst/>
          </a:prstGeom>
        </p:spPr>
      </p:pic>
      <p:grpSp>
        <p:nvGrpSpPr>
          <p:cNvPr id="7" name="Group 14"/>
          <p:cNvGrpSpPr/>
          <p:nvPr/>
        </p:nvGrpSpPr>
        <p:grpSpPr>
          <a:xfrm>
            <a:off x="1247435" y="546011"/>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5"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19" name="组合 18"/>
          <p:cNvGrpSpPr/>
          <p:nvPr/>
        </p:nvGrpSpPr>
        <p:grpSpPr>
          <a:xfrm>
            <a:off x="4623690" y="1761452"/>
            <a:ext cx="2639045" cy="1034715"/>
            <a:chOff x="7483988" y="3529255"/>
            <a:chExt cx="3518727" cy="1379620"/>
          </a:xfrm>
        </p:grpSpPr>
        <p:sp>
          <p:nvSpPr>
            <p:cNvPr id="20" name="矩形 19"/>
            <p:cNvSpPr/>
            <p:nvPr/>
          </p:nvSpPr>
          <p:spPr>
            <a:xfrm>
              <a:off x="7483988" y="4425152"/>
              <a:ext cx="3518727" cy="48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accent6">
                      <a:lumMod val="60000"/>
                      <a:lumOff val="40000"/>
                    </a:schemeClr>
                  </a:solidFill>
                  <a:latin typeface="+mn-ea"/>
                </a:rPr>
                <a:t>和</a:t>
              </a:r>
              <a:r>
                <a:rPr lang="en-US" altLang="zh-CN" sz="1600" b="1" dirty="0" err="1">
                  <a:solidFill>
                    <a:schemeClr val="accent6">
                      <a:lumMod val="60000"/>
                      <a:lumOff val="40000"/>
                    </a:schemeClr>
                  </a:solidFill>
                  <a:latin typeface="+mn-ea"/>
                </a:rPr>
                <a:t>wx</a:t>
              </a:r>
              <a:r>
                <a:rPr lang="zh-CN" altLang="en-US" sz="1600" b="1" dirty="0">
                  <a:solidFill>
                    <a:schemeClr val="accent6">
                      <a:lumMod val="60000"/>
                      <a:lumOff val="40000"/>
                    </a:schemeClr>
                  </a:solidFill>
                  <a:latin typeface="+mn-ea"/>
                </a:rPr>
                <a:t>的</a:t>
              </a:r>
              <a:r>
                <a:rPr lang="en-US" altLang="zh-CN" sz="1600" b="1" dirty="0">
                  <a:solidFill>
                    <a:schemeClr val="accent6">
                      <a:lumMod val="60000"/>
                      <a:lumOff val="40000"/>
                    </a:schemeClr>
                  </a:solidFill>
                  <a:latin typeface="+mn-ea"/>
                </a:rPr>
                <a:t>API</a:t>
              </a:r>
              <a:r>
                <a:rPr lang="zh-CN" altLang="en-US" sz="1600" b="1" dirty="0">
                  <a:solidFill>
                    <a:schemeClr val="accent6">
                      <a:lumMod val="60000"/>
                      <a:lumOff val="40000"/>
                    </a:schemeClr>
                  </a:solidFill>
                  <a:latin typeface="+mn-ea"/>
                </a:rPr>
                <a:t>交互技术支持</a:t>
              </a:r>
            </a:p>
          </p:txBody>
        </p:sp>
        <p:sp>
          <p:nvSpPr>
            <p:cNvPr id="21" name="矩形 20"/>
            <p:cNvSpPr/>
            <p:nvPr/>
          </p:nvSpPr>
          <p:spPr>
            <a:xfrm>
              <a:off x="7483988" y="3529255"/>
              <a:ext cx="2465846" cy="5287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a:solidFill>
                    <a:schemeClr val="accent6">
                      <a:lumMod val="75000"/>
                    </a:schemeClr>
                  </a:solidFill>
                  <a:latin typeface="+mn-ea"/>
                </a:rPr>
                <a:t>个人信息页面</a:t>
              </a:r>
            </a:p>
          </p:txBody>
        </p:sp>
      </p:grpSp>
      <p:cxnSp>
        <p:nvCxnSpPr>
          <p:cNvPr id="24" name="直接连接符 23"/>
          <p:cNvCxnSpPr/>
          <p:nvPr/>
        </p:nvCxnSpPr>
        <p:spPr>
          <a:xfrm>
            <a:off x="4491250" y="1679007"/>
            <a:ext cx="0" cy="117157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26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工作总结</a:t>
            </a: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20016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569660"/>
              <a:chOff x="1478086" y="4679146"/>
              <a:chExt cx="5103695" cy="1569660"/>
            </a:xfrm>
          </p:grpSpPr>
          <p:sp>
            <p:nvSpPr>
              <p:cNvPr id="54" name="矩形 53"/>
              <p:cNvSpPr/>
              <p:nvPr/>
            </p:nvSpPr>
            <p:spPr>
              <a:xfrm>
                <a:off x="1478086" y="5140811"/>
                <a:ext cx="5103695" cy="1107995"/>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完成个人信息页面的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完成个人信息页面与后端的交互逻辑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a:solidFill>
                      <a:srgbClr val="53585F"/>
                    </a:solidFill>
                  </a:rPr>
                  <a:t>主要工作</a:t>
                </a: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759209"/>
            <a:ext cx="5621537" cy="1617917"/>
            <a:chOff x="662715" y="3181350"/>
            <a:chExt cx="7495382" cy="2157222"/>
          </a:xfrm>
        </p:grpSpPr>
        <p:sp>
          <p:nvSpPr>
            <p:cNvPr id="57" name="矩形 56"/>
            <p:cNvSpPr/>
            <p:nvPr/>
          </p:nvSpPr>
          <p:spPr>
            <a:xfrm>
              <a:off x="662715" y="3181350"/>
              <a:ext cx="7495382" cy="2157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4" y="3332411"/>
              <a:ext cx="5739011" cy="1526779"/>
              <a:chOff x="1478082" y="4679146"/>
              <a:chExt cx="5739011" cy="1526779"/>
            </a:xfrm>
          </p:grpSpPr>
          <p:sp>
            <p:nvSpPr>
              <p:cNvPr id="61" name="矩形 60"/>
              <p:cNvSpPr/>
              <p:nvPr/>
            </p:nvSpPr>
            <p:spPr>
              <a:xfrm>
                <a:off x="1478082" y="5316793"/>
                <a:ext cx="5739011" cy="889132"/>
              </a:xfrm>
              <a:prstGeom prst="rect">
                <a:avLst/>
              </a:prstGeom>
            </p:spPr>
            <p:txBody>
              <a:bodyPr wrap="square">
                <a:spAutoFit/>
              </a:bodyPr>
              <a:lstStyle/>
              <a:p>
                <a:pPr marL="457200" lvl="0" indent="-342900">
                  <a:spcBef>
                    <a:spcPts val="1600"/>
                  </a:spcBef>
                  <a:buSzPts val="1800"/>
                  <a:buAutoNum type="arabicPeriod"/>
                </a:pPr>
                <a:r>
                  <a:rPr lang="zh-CN" altLang="en-US" sz="1200" dirty="0"/>
                  <a:t>完成部分文档。</a:t>
                </a:r>
              </a:p>
              <a:p>
                <a:pPr marL="457200" lvl="0" indent="-342900">
                  <a:spcBef>
                    <a:spcPts val="1600"/>
                  </a:spcBef>
                  <a:buSzPts val="1800"/>
                  <a:buAutoNum type="arabicPeriod"/>
                </a:pPr>
                <a:r>
                  <a:rPr lang="zh-CN" altLang="en-US" sz="1200" dirty="0"/>
                  <a:t>参与讨论，制定前后端交互端口和业务逻辑。</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a:solidFill>
                      <a:srgbClr val="53585F"/>
                    </a:solidFill>
                  </a:rPr>
                  <a:t>次要工作</a:t>
                </a: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41370454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李宗义</a:t>
              </a: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2">
                      <a:lumMod val="90000"/>
                      <a:lumOff val="10000"/>
                    </a:schemeClr>
                  </a:solidFill>
                </a:rPr>
                <a:t>后端架构师</a:t>
              </a:r>
              <a:r>
                <a:rPr lang="en-US" altLang="zh-CN" sz="2000" b="1" dirty="0">
                  <a:solidFill>
                    <a:schemeClr val="tx2">
                      <a:lumMod val="90000"/>
                      <a:lumOff val="10000"/>
                    </a:schemeClr>
                  </a:solidFill>
                </a:rPr>
                <a:t>+</a:t>
              </a:r>
              <a:r>
                <a:rPr lang="zh-CN" altLang="en-US" sz="2000" b="1" dirty="0">
                  <a:solidFill>
                    <a:schemeClr val="tx2">
                      <a:lumMod val="90000"/>
                      <a:lumOff val="10000"/>
                    </a:schemeClr>
                  </a:solidFill>
                </a:rPr>
                <a:t>服务器部署</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2258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46EAA3-F818-4D73-B9F2-6A5510BBC784}"/>
              </a:ext>
            </a:extLst>
          </p:cNvPr>
          <p:cNvPicPr>
            <a:picLocks noChangeAspect="1"/>
          </p:cNvPicPr>
          <p:nvPr/>
        </p:nvPicPr>
        <p:blipFill>
          <a:blip r:embed="rId3"/>
          <a:stretch>
            <a:fillRect/>
          </a:stretch>
        </p:blipFill>
        <p:spPr>
          <a:xfrm>
            <a:off x="2628900" y="1243408"/>
            <a:ext cx="3804453" cy="3281840"/>
          </a:xfrm>
          <a:prstGeom prst="rect">
            <a:avLst/>
          </a:prstGeom>
        </p:spPr>
      </p:pic>
      <p:sp>
        <p:nvSpPr>
          <p:cNvPr id="6" name="矩形 5"/>
          <p:cNvSpPr/>
          <p:nvPr/>
        </p:nvSpPr>
        <p:spPr>
          <a:xfrm>
            <a:off x="256670" y="191209"/>
            <a:ext cx="289801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前后端接口编写</a:t>
            </a:r>
          </a:p>
        </p:txBody>
      </p:sp>
    </p:spTree>
    <p:extLst>
      <p:ext uri="{BB962C8B-B14F-4D97-AF65-F5344CB8AC3E}">
        <p14:creationId xmlns:p14="http://schemas.microsoft.com/office/powerpoint/2010/main" val="316860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6F7F4D-6B40-4622-8200-A1D6FD89B059}"/>
              </a:ext>
            </a:extLst>
          </p:cNvPr>
          <p:cNvPicPr>
            <a:picLocks noChangeAspect="1"/>
          </p:cNvPicPr>
          <p:nvPr/>
        </p:nvPicPr>
        <p:blipFill>
          <a:blip r:embed="rId3"/>
          <a:stretch>
            <a:fillRect/>
          </a:stretch>
        </p:blipFill>
        <p:spPr>
          <a:xfrm>
            <a:off x="2525222" y="1270542"/>
            <a:ext cx="3910676" cy="3105336"/>
          </a:xfrm>
          <a:prstGeom prst="rect">
            <a:avLst/>
          </a:prstGeom>
        </p:spPr>
      </p:pic>
      <p:sp>
        <p:nvSpPr>
          <p:cNvPr id="4" name="矩形 3"/>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数据库设计</a:t>
            </a:r>
          </a:p>
        </p:txBody>
      </p:sp>
    </p:spTree>
    <p:extLst>
      <p:ext uri="{BB962C8B-B14F-4D97-AF65-F5344CB8AC3E}">
        <p14:creationId xmlns:p14="http://schemas.microsoft.com/office/powerpoint/2010/main" val="404713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2B815-ADBD-42AD-AD6B-3773541D34BD}"/>
              </a:ext>
            </a:extLst>
          </p:cNvPr>
          <p:cNvPicPr>
            <a:picLocks noChangeAspect="1"/>
          </p:cNvPicPr>
          <p:nvPr/>
        </p:nvPicPr>
        <p:blipFill>
          <a:blip r:embed="rId3"/>
          <a:stretch>
            <a:fillRect/>
          </a:stretch>
        </p:blipFill>
        <p:spPr>
          <a:xfrm>
            <a:off x="1489710" y="1313021"/>
            <a:ext cx="6164580" cy="3081338"/>
          </a:xfrm>
          <a:prstGeom prst="rect">
            <a:avLst/>
          </a:prstGeom>
        </p:spPr>
      </p:pic>
      <p:pic>
        <p:nvPicPr>
          <p:cNvPr id="4" name="图片 3">
            <a:extLst>
              <a:ext uri="{FF2B5EF4-FFF2-40B4-BE49-F238E27FC236}">
                <a16:creationId xmlns:a16="http://schemas.microsoft.com/office/drawing/2014/main" id="{BC1CADC1-05D7-4992-BE71-DF230D2197AA}"/>
              </a:ext>
            </a:extLst>
          </p:cNvPr>
          <p:cNvPicPr>
            <a:picLocks noChangeAspect="1"/>
          </p:cNvPicPr>
          <p:nvPr/>
        </p:nvPicPr>
        <p:blipFill>
          <a:blip r:embed="rId4"/>
          <a:stretch>
            <a:fillRect/>
          </a:stretch>
        </p:blipFill>
        <p:spPr>
          <a:xfrm>
            <a:off x="1920240" y="1447799"/>
            <a:ext cx="5501640" cy="3108961"/>
          </a:xfrm>
          <a:prstGeom prst="rect">
            <a:avLst/>
          </a:prstGeom>
        </p:spPr>
      </p:pic>
      <p:pic>
        <p:nvPicPr>
          <p:cNvPr id="5" name="图片 4">
            <a:extLst>
              <a:ext uri="{FF2B5EF4-FFF2-40B4-BE49-F238E27FC236}">
                <a16:creationId xmlns:a16="http://schemas.microsoft.com/office/drawing/2014/main" id="{59D6AAC9-2107-4447-8C68-38A9759ECEE5}"/>
              </a:ext>
            </a:extLst>
          </p:cNvPr>
          <p:cNvPicPr>
            <a:picLocks noChangeAspect="1"/>
          </p:cNvPicPr>
          <p:nvPr/>
        </p:nvPicPr>
        <p:blipFill>
          <a:blip r:embed="rId5"/>
          <a:stretch>
            <a:fillRect/>
          </a:stretch>
        </p:blipFill>
        <p:spPr>
          <a:xfrm>
            <a:off x="2600325" y="850874"/>
            <a:ext cx="3943350" cy="3643313"/>
          </a:xfrm>
          <a:prstGeom prst="rect">
            <a:avLst/>
          </a:prstGeom>
        </p:spPr>
      </p:pic>
      <p:pic>
        <p:nvPicPr>
          <p:cNvPr id="6" name="图片 5">
            <a:extLst>
              <a:ext uri="{FF2B5EF4-FFF2-40B4-BE49-F238E27FC236}">
                <a16:creationId xmlns:a16="http://schemas.microsoft.com/office/drawing/2014/main" id="{AC9BE001-F421-4210-B36F-E80515CBD71F}"/>
              </a:ext>
            </a:extLst>
          </p:cNvPr>
          <p:cNvPicPr>
            <a:picLocks noChangeAspect="1"/>
          </p:cNvPicPr>
          <p:nvPr/>
        </p:nvPicPr>
        <p:blipFill>
          <a:blip r:embed="rId6"/>
          <a:stretch>
            <a:fillRect/>
          </a:stretch>
        </p:blipFill>
        <p:spPr>
          <a:xfrm>
            <a:off x="1822884" y="1996321"/>
            <a:ext cx="5400876" cy="1150858"/>
          </a:xfrm>
          <a:prstGeom prst="rect">
            <a:avLst/>
          </a:prstGeom>
        </p:spPr>
      </p:pic>
      <p:sp>
        <p:nvSpPr>
          <p:cNvPr id="7" name="矩形 6"/>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服务器部署</a:t>
            </a:r>
          </a:p>
        </p:txBody>
      </p:sp>
    </p:spTree>
    <p:extLst>
      <p:ext uri="{BB962C8B-B14F-4D97-AF65-F5344CB8AC3E}">
        <p14:creationId xmlns:p14="http://schemas.microsoft.com/office/powerpoint/2010/main" val="32150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6381" y="2115233"/>
            <a:ext cx="2528741" cy="649217"/>
            <a:chOff x="4544338" y="3223700"/>
            <a:chExt cx="3371654" cy="865623"/>
          </a:xfrm>
        </p:grpSpPr>
        <p:sp>
          <p:nvSpPr>
            <p:cNvPr id="4" name="矩形 3"/>
            <p:cNvSpPr/>
            <p:nvPr/>
          </p:nvSpPr>
          <p:spPr>
            <a:xfrm>
              <a:off x="4829559" y="3223700"/>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项目展示</a:t>
              </a:r>
            </a:p>
          </p:txBody>
        </p:sp>
        <p:cxnSp>
          <p:nvCxnSpPr>
            <p:cNvPr id="6" name="直接连接符 5"/>
            <p:cNvCxnSpPr/>
            <p:nvPr/>
          </p:nvCxnSpPr>
          <p:spPr>
            <a:xfrm>
              <a:off x="4544338" y="3451389"/>
              <a:ext cx="2263" cy="49019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67771"/>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个人感悟</a:t>
            </a:r>
          </a:p>
        </p:txBody>
      </p:sp>
      <p:sp>
        <p:nvSpPr>
          <p:cNvPr id="6" name="圆角矩形 5"/>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1104994" y="2983301"/>
            <a:ext cx="1830518"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a:latin typeface="+mn-ea"/>
              </a:rPr>
              <a:t>对需求的理解</a:t>
            </a:r>
          </a:p>
        </p:txBody>
      </p:sp>
      <p:sp>
        <p:nvSpPr>
          <p:cNvPr id="16" name="圆角矩形 1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3727387" y="2983301"/>
            <a:ext cx="1784373"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a:latin typeface="+mn-ea"/>
              </a:rPr>
              <a:t>对技术的了解</a:t>
            </a:r>
          </a:p>
        </p:txBody>
      </p:sp>
      <p:sp>
        <p:nvSpPr>
          <p:cNvPr id="26" name="圆角矩形 25"/>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矩形 31"/>
          <p:cNvSpPr/>
          <p:nvPr/>
        </p:nvSpPr>
        <p:spPr>
          <a:xfrm>
            <a:off x="6303635" y="2983301"/>
            <a:ext cx="1743652"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a:latin typeface="+mn-ea"/>
              </a:rPr>
              <a:t>对团队的信任</a:t>
            </a:r>
          </a:p>
        </p:txBody>
      </p:sp>
      <p:sp>
        <p:nvSpPr>
          <p:cNvPr id="36" name="加号 35"/>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加号 36"/>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6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18" grpId="0" animBg="1"/>
      <p:bldP spid="26"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陆怡</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后端工程师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589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3" y="229309"/>
            <a:ext cx="2951377"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主要负责部分</a:t>
            </a:r>
          </a:p>
        </p:txBody>
      </p:sp>
      <p:grpSp>
        <p:nvGrpSpPr>
          <p:cNvPr id="96" name="Group 39"/>
          <p:cNvGrpSpPr/>
          <p:nvPr/>
        </p:nvGrpSpPr>
        <p:grpSpPr>
          <a:xfrm>
            <a:off x="708564" y="1175166"/>
            <a:ext cx="2958963" cy="3058172"/>
            <a:chOff x="849666" y="1269514"/>
            <a:chExt cx="4597624" cy="4751774"/>
          </a:xfrm>
        </p:grpSpPr>
        <p:sp>
          <p:nvSpPr>
            <p:cNvPr id="97"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6"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8"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7"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5" name="Group 23"/>
          <p:cNvGrpSpPr/>
          <p:nvPr/>
        </p:nvGrpSpPr>
        <p:grpSpPr>
          <a:xfrm>
            <a:off x="4297254" y="3391560"/>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19" name="Freeform: Shape 27"/>
          <p:cNvSpPr>
            <a:spLocks/>
          </p:cNvSpPr>
          <p:nvPr/>
        </p:nvSpPr>
        <p:spPr bwMode="auto">
          <a:xfrm>
            <a:off x="4290961" y="2577045"/>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a:extLst/>
        </p:spPr>
        <p:txBody>
          <a:bodyPr lIns="68580" tIns="34290" rIns="68580" bIns="34290" anchor="ctr"/>
          <a:lstStyle/>
          <a:p>
            <a:pPr algn="ctr"/>
            <a:endParaRPr sz="1800"/>
          </a:p>
        </p:txBody>
      </p:sp>
      <p:grpSp>
        <p:nvGrpSpPr>
          <p:cNvPr id="120" name="Group 28"/>
          <p:cNvGrpSpPr/>
          <p:nvPr/>
        </p:nvGrpSpPr>
        <p:grpSpPr>
          <a:xfrm>
            <a:off x="4357032" y="1763788"/>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25" name="矩形 124"/>
          <p:cNvSpPr/>
          <p:nvPr/>
        </p:nvSpPr>
        <p:spPr>
          <a:xfrm>
            <a:off x="4884647" y="1817866"/>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accent5">
                    <a:lumMod val="75000"/>
                  </a:schemeClr>
                </a:solidFill>
              </a:rPr>
              <a:t>根据数据库设计文档进行建表</a:t>
            </a:r>
          </a:p>
        </p:txBody>
      </p:sp>
      <p:sp>
        <p:nvSpPr>
          <p:cNvPr id="128" name="矩形 127"/>
          <p:cNvSpPr/>
          <p:nvPr/>
        </p:nvSpPr>
        <p:spPr>
          <a:xfrm>
            <a:off x="4884647" y="2611369"/>
            <a:ext cx="3766431"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accent5">
                    <a:lumMod val="60000"/>
                    <a:lumOff val="40000"/>
                  </a:schemeClr>
                </a:solidFill>
              </a:rPr>
              <a:t>根据接口规范文档进行后端的代码编写</a:t>
            </a:r>
          </a:p>
        </p:txBody>
      </p:sp>
      <p:sp>
        <p:nvSpPr>
          <p:cNvPr id="131" name="矩形 130"/>
          <p:cNvSpPr/>
          <p:nvPr/>
        </p:nvSpPr>
        <p:spPr>
          <a:xfrm>
            <a:off x="4884647" y="3423980"/>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accent5">
                    <a:lumMod val="75000"/>
                  </a:schemeClr>
                </a:solidFill>
              </a:rPr>
              <a:t>利用</a:t>
            </a:r>
            <a:r>
              <a:rPr lang="en-US" altLang="zh-CN" sz="1600" b="1" dirty="0">
                <a:solidFill>
                  <a:schemeClr val="accent5">
                    <a:lumMod val="75000"/>
                  </a:schemeClr>
                </a:solidFill>
              </a:rPr>
              <a:t>postman</a:t>
            </a:r>
            <a:r>
              <a:rPr lang="zh-CN" altLang="en-US" sz="1600" b="1" dirty="0">
                <a:solidFill>
                  <a:schemeClr val="accent5">
                    <a:lumMod val="75000"/>
                  </a:schemeClr>
                </a:solidFill>
              </a:rPr>
              <a:t>对后端进行测试</a:t>
            </a:r>
          </a:p>
        </p:txBody>
      </p:sp>
    </p:spTree>
    <p:extLst>
      <p:ext uri="{BB962C8B-B14F-4D97-AF65-F5344CB8AC3E}">
        <p14:creationId xmlns:p14="http://schemas.microsoft.com/office/powerpoint/2010/main" val="16321081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ppt_x"/>
                                          </p:val>
                                        </p:tav>
                                        <p:tav tm="100000">
                                          <p:val>
                                            <p:strVal val="#ppt_x"/>
                                          </p:val>
                                        </p:tav>
                                      </p:tavLst>
                                    </p:anim>
                                    <p:anim calcmode="lin" valueType="num">
                                      <p:cBhvr additive="base">
                                        <p:cTn id="12" dur="5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additive="base">
                                        <p:cTn id="15" dur="500" fill="hold"/>
                                        <p:tgtEl>
                                          <p:spTgt spid="120"/>
                                        </p:tgtEl>
                                        <p:attrNameLst>
                                          <p:attrName>ppt_x</p:attrName>
                                        </p:attrNameLst>
                                      </p:cBhvr>
                                      <p:tavLst>
                                        <p:tav tm="0">
                                          <p:val>
                                            <p:strVal val="#ppt_x"/>
                                          </p:val>
                                        </p:tav>
                                        <p:tav tm="100000">
                                          <p:val>
                                            <p:strVal val="#ppt_x"/>
                                          </p:val>
                                        </p:tav>
                                      </p:tavLst>
                                    </p:anim>
                                    <p:anim calcmode="lin" valueType="num">
                                      <p:cBhvr additive="base">
                                        <p:cTn id="16"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具体实现</a:t>
            </a:r>
          </a:p>
        </p:txBody>
      </p:sp>
      <p:sp>
        <p:nvSpPr>
          <p:cNvPr id="3" name="圆角矩形 2"/>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940687" y="2970710"/>
            <a:ext cx="1830518"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a:latin typeface="+mn-ea"/>
              </a:rPr>
              <a:t>flask</a:t>
            </a:r>
            <a:endParaRPr lang="zh-CN" altLang="en-US" sz="1800" b="1" dirty="0">
              <a:latin typeface="+mn-ea"/>
            </a:endParaRPr>
          </a:p>
        </p:txBody>
      </p:sp>
      <p:sp>
        <p:nvSpPr>
          <p:cNvPr id="6" name="圆角矩形 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a:off x="3563080" y="2970710"/>
            <a:ext cx="1784373"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a:latin typeface="+mn-ea"/>
              </a:rPr>
              <a:t>pyMysql</a:t>
            </a:r>
            <a:endParaRPr lang="zh-CN" altLang="en-US" sz="1800" b="1" dirty="0">
              <a:latin typeface="+mn-ea"/>
            </a:endParaRPr>
          </a:p>
        </p:txBody>
      </p:sp>
      <p:sp>
        <p:nvSpPr>
          <p:cNvPr id="9" name="圆角矩形 8"/>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6204193" y="2970710"/>
            <a:ext cx="17436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a:latin typeface="+mn-ea"/>
              </a:rPr>
              <a:t>mysql</a:t>
            </a:r>
            <a:endParaRPr lang="zh-CN" altLang="en-US" sz="1800" b="1" dirty="0">
              <a:latin typeface="+mn-ea"/>
            </a:endParaRPr>
          </a:p>
        </p:txBody>
      </p:sp>
      <p:sp>
        <p:nvSpPr>
          <p:cNvPr id="12" name="加号 11"/>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加号 12"/>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35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技术难点</a:t>
            </a:r>
          </a:p>
        </p:txBody>
      </p:sp>
      <p:grpSp>
        <p:nvGrpSpPr>
          <p:cNvPr id="58" name="组合 57"/>
          <p:cNvGrpSpPr/>
          <p:nvPr/>
        </p:nvGrpSpPr>
        <p:grpSpPr>
          <a:xfrm>
            <a:off x="566936" y="102523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a:solidFill>
                    <a:schemeClr val="tx1">
                      <a:lumMod val="75000"/>
                      <a:lumOff val="25000"/>
                    </a:schemeClr>
                  </a:solidFill>
                  <a:latin typeface="+mn-ea"/>
                </a:rPr>
                <a:t>前后端交互操作与数据库读取操作相分离</a:t>
              </a: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后端实现</a:t>
              </a: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pic>
        <p:nvPicPr>
          <p:cNvPr id="4" name="图片 3"/>
          <p:cNvPicPr>
            <a:picLocks noChangeAspect="1"/>
          </p:cNvPicPr>
          <p:nvPr/>
        </p:nvPicPr>
        <p:blipFill>
          <a:blip r:embed="rId4"/>
          <a:stretch>
            <a:fillRect/>
          </a:stretch>
        </p:blipFill>
        <p:spPr>
          <a:xfrm>
            <a:off x="457201" y="1766088"/>
            <a:ext cx="5337288" cy="1681719"/>
          </a:xfrm>
          <a:prstGeom prst="rect">
            <a:avLst/>
          </a:prstGeom>
        </p:spPr>
      </p:pic>
      <p:pic>
        <p:nvPicPr>
          <p:cNvPr id="5" name="图片 4"/>
          <p:cNvPicPr>
            <a:picLocks noChangeAspect="1"/>
          </p:cNvPicPr>
          <p:nvPr/>
        </p:nvPicPr>
        <p:blipFill>
          <a:blip r:embed="rId5"/>
          <a:stretch>
            <a:fillRect/>
          </a:stretch>
        </p:blipFill>
        <p:spPr>
          <a:xfrm>
            <a:off x="457200" y="3656626"/>
            <a:ext cx="5367296" cy="868384"/>
          </a:xfrm>
          <a:prstGeom prst="rect">
            <a:avLst/>
          </a:prstGeom>
        </p:spPr>
      </p:pic>
      <p:sp>
        <p:nvSpPr>
          <p:cNvPr id="7" name="矩形 6"/>
          <p:cNvSpPr/>
          <p:nvPr/>
        </p:nvSpPr>
        <p:spPr>
          <a:xfrm>
            <a:off x="422910" y="109381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2687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技术难点</a:t>
            </a:r>
          </a:p>
        </p:txBody>
      </p:sp>
      <p:grpSp>
        <p:nvGrpSpPr>
          <p:cNvPr id="58" name="组合 57"/>
          <p:cNvGrpSpPr/>
          <p:nvPr/>
        </p:nvGrpSpPr>
        <p:grpSpPr>
          <a:xfrm>
            <a:off x="566936" y="93379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a:solidFill>
                    <a:schemeClr val="tx1">
                      <a:lumMod val="75000"/>
                      <a:lumOff val="25000"/>
                    </a:schemeClr>
                  </a:solidFill>
                  <a:latin typeface="+mn-ea"/>
                </a:rPr>
                <a:t>存入文件系统，加快请求响应</a:t>
              </a: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上传图片</a:t>
              </a: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00237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422910" y="1626809"/>
            <a:ext cx="4690864" cy="1820336"/>
          </a:xfrm>
          <a:prstGeom prst="rect">
            <a:avLst/>
          </a:prstGeom>
        </p:spPr>
      </p:pic>
      <p:pic>
        <p:nvPicPr>
          <p:cNvPr id="3" name="图片 2"/>
          <p:cNvPicPr>
            <a:picLocks noChangeAspect="1"/>
          </p:cNvPicPr>
          <p:nvPr/>
        </p:nvPicPr>
        <p:blipFill>
          <a:blip r:embed="rId5"/>
          <a:stretch>
            <a:fillRect/>
          </a:stretch>
        </p:blipFill>
        <p:spPr>
          <a:xfrm>
            <a:off x="422911" y="3542815"/>
            <a:ext cx="4690864" cy="1268092"/>
          </a:xfrm>
          <a:prstGeom prst="rect">
            <a:avLst/>
          </a:prstGeom>
        </p:spPr>
      </p:pic>
    </p:spTree>
    <p:extLst>
      <p:ext uri="{BB962C8B-B14F-4D97-AF65-F5344CB8AC3E}">
        <p14:creationId xmlns:p14="http://schemas.microsoft.com/office/powerpoint/2010/main" val="8799995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技术难点</a:t>
            </a:r>
          </a:p>
        </p:txBody>
      </p:sp>
      <p:grpSp>
        <p:nvGrpSpPr>
          <p:cNvPr id="58" name="组合 57"/>
          <p:cNvGrpSpPr/>
          <p:nvPr/>
        </p:nvGrpSpPr>
        <p:grpSpPr>
          <a:xfrm>
            <a:off x="566936" y="108238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a:solidFill>
                    <a:schemeClr val="tx1">
                      <a:lumMod val="75000"/>
                      <a:lumOff val="25000"/>
                    </a:schemeClr>
                  </a:solidFill>
                  <a:latin typeface="+mn-ea"/>
                </a:rPr>
                <a:t>利用数据库</a:t>
              </a:r>
              <a:r>
                <a:rPr lang="en-US" altLang="zh-CN" sz="1000" dirty="0">
                  <a:solidFill>
                    <a:schemeClr val="tx1">
                      <a:lumMod val="75000"/>
                      <a:lumOff val="25000"/>
                    </a:schemeClr>
                  </a:solidFill>
                  <a:latin typeface="+mn-ea"/>
                </a:rPr>
                <a:t>event</a:t>
              </a:r>
              <a:r>
                <a:rPr lang="zh-CN" altLang="en-US" sz="1000" dirty="0">
                  <a:solidFill>
                    <a:schemeClr val="tx1">
                      <a:lumMod val="75000"/>
                      <a:lumOff val="25000"/>
                    </a:schemeClr>
                  </a:solidFill>
                  <a:latin typeface="+mn-ea"/>
                </a:rPr>
                <a:t>定时进行任务状态的判断和更新</a:t>
              </a: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latin typeface="+mn-ea"/>
                </a:rPr>
                <a:t>任务过期</a:t>
              </a: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48818" y="85790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15096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422910" y="2170455"/>
            <a:ext cx="5982128" cy="2218163"/>
          </a:xfrm>
          <a:prstGeom prst="rect">
            <a:avLst/>
          </a:prstGeom>
        </p:spPr>
      </p:pic>
    </p:spTree>
    <p:extLst>
      <p:ext uri="{BB962C8B-B14F-4D97-AF65-F5344CB8AC3E}">
        <p14:creationId xmlns:p14="http://schemas.microsoft.com/office/powerpoint/2010/main" val="26691585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徐申晔</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测试工程师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5589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a:solidFill>
                  <a:schemeClr val="tx2">
                    <a:lumMod val="90000"/>
                    <a:lumOff val="10000"/>
                  </a:schemeClr>
                </a:solidFill>
              </a:rPr>
              <a:t>集成测试</a:t>
            </a:r>
            <a:endParaRPr lang="zh-CN" altLang="en-US" sz="2700" b="1" dirty="0">
              <a:solidFill>
                <a:schemeClr val="tx2">
                  <a:lumMod val="90000"/>
                  <a:lumOff val="10000"/>
                </a:schemeClr>
              </a:solidFill>
            </a:endParaRPr>
          </a:p>
        </p:txBody>
      </p:sp>
      <p:grpSp>
        <p:nvGrpSpPr>
          <p:cNvPr id="115" name="Group 23"/>
          <p:cNvGrpSpPr/>
          <p:nvPr/>
        </p:nvGrpSpPr>
        <p:grpSpPr>
          <a:xfrm>
            <a:off x="648583" y="2981575"/>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0" name="Group 28"/>
          <p:cNvGrpSpPr/>
          <p:nvPr/>
        </p:nvGrpSpPr>
        <p:grpSpPr>
          <a:xfrm>
            <a:off x="708361" y="1353803"/>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组合 122"/>
          <p:cNvGrpSpPr/>
          <p:nvPr/>
        </p:nvGrpSpPr>
        <p:grpSpPr>
          <a:xfrm>
            <a:off x="970127" y="1329533"/>
            <a:ext cx="2839326" cy="1193178"/>
            <a:chOff x="5878466" y="1876509"/>
            <a:chExt cx="3785768" cy="1590903"/>
          </a:xfrm>
        </p:grpSpPr>
        <p:sp>
          <p:nvSpPr>
            <p:cNvPr id="124" name="矩形 123"/>
            <p:cNvSpPr/>
            <p:nvPr/>
          </p:nvSpPr>
          <p:spPr>
            <a:xfrm>
              <a:off x="5878466" y="2533823"/>
              <a:ext cx="3785768" cy="933589"/>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页面链接</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数据类型</a:t>
              </a:r>
              <a:endParaRPr lang="en-US" altLang="zh-CN" dirty="0">
                <a:solidFill>
                  <a:schemeClr val="tx1">
                    <a:lumMod val="75000"/>
                    <a:lumOff val="25000"/>
                  </a:schemeClr>
                </a:solidFill>
              </a:endParaRPr>
            </a:p>
          </p:txBody>
        </p:sp>
        <p:sp>
          <p:nvSpPr>
            <p:cNvPr id="125" name="矩形 124"/>
            <p:cNvSpPr/>
            <p:nvPr/>
          </p:nvSpPr>
          <p:spPr>
            <a:xfrm>
              <a:off x="6188732" y="1876509"/>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前端</a:t>
              </a:r>
            </a:p>
          </p:txBody>
        </p:sp>
      </p:grpSp>
      <p:grpSp>
        <p:nvGrpSpPr>
          <p:cNvPr id="129" name="组合 128"/>
          <p:cNvGrpSpPr/>
          <p:nvPr/>
        </p:nvGrpSpPr>
        <p:grpSpPr>
          <a:xfrm>
            <a:off x="970127" y="2934295"/>
            <a:ext cx="2839326" cy="1170421"/>
            <a:chOff x="5948420" y="1675975"/>
            <a:chExt cx="3785768" cy="1560559"/>
          </a:xfrm>
        </p:grpSpPr>
        <p:sp>
          <p:nvSpPr>
            <p:cNvPr id="130" name="矩形 129"/>
            <p:cNvSpPr/>
            <p:nvPr/>
          </p:nvSpPr>
          <p:spPr>
            <a:xfrm>
              <a:off x="5948420" y="2302946"/>
              <a:ext cx="3785768" cy="933588"/>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数据库</a:t>
              </a:r>
              <a:endParaRPr lang="en-US" altLang="zh-CN" dirty="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接口</a:t>
              </a:r>
            </a:p>
          </p:txBody>
        </p:sp>
        <p:sp>
          <p:nvSpPr>
            <p:cNvPr id="131" name="矩形 130"/>
            <p:cNvSpPr/>
            <p:nvPr/>
          </p:nvSpPr>
          <p:spPr>
            <a:xfrm>
              <a:off x="6258686" y="1675975"/>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1">
                      <a:lumMod val="75000"/>
                      <a:lumOff val="25000"/>
                    </a:schemeClr>
                  </a:solidFill>
                </a:rPr>
                <a:t>后端</a:t>
              </a:r>
            </a:p>
          </p:txBody>
        </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134" y="1197695"/>
            <a:ext cx="3995414" cy="2141935"/>
          </a:xfrm>
          <a:prstGeom prst="rect">
            <a:avLst/>
          </a:prstGeom>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210" y="1777529"/>
            <a:ext cx="4510088" cy="2886075"/>
          </a:xfrm>
          <a:prstGeom prst="rect">
            <a:avLst/>
          </a:prstGeom>
        </p:spPr>
      </p:pic>
    </p:spTree>
    <p:extLst>
      <p:ext uri="{BB962C8B-B14F-4D97-AF65-F5344CB8AC3E}">
        <p14:creationId xmlns:p14="http://schemas.microsoft.com/office/powerpoint/2010/main" val="35657693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14:presetBounceEnd="60000">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14:bounceEnd="60000">
                                          <p:cBhvr additive="base">
                                            <p:cTn id="16" dur="1000" fill="hold"/>
                                            <p:tgtEl>
                                              <p:spTgt spid="123"/>
                                            </p:tgtEl>
                                            <p:attrNameLst>
                                              <p:attrName>ppt_x</p:attrName>
                                            </p:attrNameLst>
                                          </p:cBhvr>
                                          <p:tavLst>
                                            <p:tav tm="0">
                                              <p:val>
                                                <p:strVal val="#ppt_x"/>
                                              </p:val>
                                            </p:tav>
                                            <p:tav tm="100000">
                                              <p:val>
                                                <p:strVal val="#ppt_x"/>
                                              </p:val>
                                            </p:tav>
                                          </p:tavLst>
                                        </p:anim>
                                        <p:anim calcmode="lin" valueType="num" p14:bounceEnd="60000">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60000">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14:bounceEnd="60000">
                                          <p:cBhvr additive="base">
                                            <p:cTn id="20" dur="1000" fill="hold"/>
                                            <p:tgtEl>
                                              <p:spTgt spid="129"/>
                                            </p:tgtEl>
                                            <p:attrNameLst>
                                              <p:attrName>ppt_x</p:attrName>
                                            </p:attrNameLst>
                                          </p:cBhvr>
                                          <p:tavLst>
                                            <p:tav tm="0">
                                              <p:val>
                                                <p:strVal val="#ppt_x"/>
                                              </p:val>
                                            </p:tav>
                                            <p:tav tm="100000">
                                              <p:val>
                                                <p:strVal val="#ppt_x"/>
                                              </p:val>
                                            </p:tav>
                                          </p:tavLst>
                                        </p:anim>
                                        <p:anim calcmode="lin" valueType="num" p14:bounceEnd="60000">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cBhvr additive="base">
                                            <p:cTn id="16" dur="1000" fill="hold"/>
                                            <p:tgtEl>
                                              <p:spTgt spid="123"/>
                                            </p:tgtEl>
                                            <p:attrNameLst>
                                              <p:attrName>ppt_x</p:attrName>
                                            </p:attrNameLst>
                                          </p:cBhvr>
                                          <p:tavLst>
                                            <p:tav tm="0">
                                              <p:val>
                                                <p:strVal val="#ppt_x"/>
                                              </p:val>
                                            </p:tav>
                                            <p:tav tm="100000">
                                              <p:val>
                                                <p:strVal val="#ppt_x"/>
                                              </p:val>
                                            </p:tav>
                                          </p:tavLst>
                                        </p:anim>
                                        <p:anim calcmode="lin" valueType="num">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cBhvr additive="base">
                                            <p:cTn id="20" dur="1000" fill="hold"/>
                                            <p:tgtEl>
                                              <p:spTgt spid="129"/>
                                            </p:tgtEl>
                                            <p:attrNameLst>
                                              <p:attrName>ppt_x</p:attrName>
                                            </p:attrNameLst>
                                          </p:cBhvr>
                                          <p:tavLst>
                                            <p:tav tm="0">
                                              <p:val>
                                                <p:strVal val="#ppt_x"/>
                                              </p:val>
                                            </p:tav>
                                            <p:tav tm="100000">
                                              <p:val>
                                                <p:strVal val="#ppt_x"/>
                                              </p:val>
                                            </p:tav>
                                          </p:tavLst>
                                        </p:anim>
                                        <p:anim calcmode="lin" valueType="num">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14058" y="113108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a:solidFill>
                  <a:schemeClr val="tx1">
                    <a:lumMod val="75000"/>
                    <a:lumOff val="25000"/>
                  </a:schemeClr>
                </a:solidFill>
              </a:rPr>
              <a:t>发布任务</a:t>
            </a:r>
          </a:p>
        </p:txBody>
      </p:sp>
      <p:sp>
        <p:nvSpPr>
          <p:cNvPr id="11" name="矩形 10"/>
          <p:cNvSpPr/>
          <p:nvPr/>
        </p:nvSpPr>
        <p:spPr>
          <a:xfrm>
            <a:off x="1614058" y="1500985"/>
            <a:ext cx="2985516" cy="5124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rPr>
              <a:t>图片功能</a:t>
            </a:r>
            <a:r>
              <a:rPr lang="en-US" altLang="zh-CN" sz="1200" dirty="0">
                <a:solidFill>
                  <a:schemeClr val="tx1">
                    <a:lumMod val="65000"/>
                    <a:lumOff val="35000"/>
                  </a:schemeClr>
                </a:solidFill>
              </a:rPr>
              <a:t> | </a:t>
            </a:r>
            <a:r>
              <a:rPr lang="zh-CN" altLang="en-US" sz="1200" dirty="0">
                <a:solidFill>
                  <a:schemeClr val="tx1">
                    <a:lumMod val="65000"/>
                    <a:lumOff val="35000"/>
                  </a:schemeClr>
                </a:solidFill>
              </a:rPr>
              <a:t>定位功能 </a:t>
            </a:r>
            <a:r>
              <a:rPr lang="en-US" altLang="zh-CN" sz="1200" dirty="0">
                <a:solidFill>
                  <a:schemeClr val="tx1">
                    <a:lumMod val="65000"/>
                    <a:lumOff val="35000"/>
                  </a:schemeClr>
                </a:solidFill>
              </a:rPr>
              <a:t>| </a:t>
            </a:r>
            <a:r>
              <a:rPr lang="zh-CN" altLang="en-US" sz="1200" dirty="0">
                <a:solidFill>
                  <a:schemeClr val="tx1">
                    <a:lumMod val="65000"/>
                    <a:lumOff val="35000"/>
                  </a:schemeClr>
                </a:solidFill>
              </a:rPr>
              <a:t>排序功能</a:t>
            </a:r>
            <a:endParaRPr lang="en-US" altLang="zh-CN" sz="1200" dirty="0">
              <a:solidFill>
                <a:schemeClr val="tx1">
                  <a:lumMod val="65000"/>
                  <a:lumOff val="35000"/>
                </a:schemeClr>
              </a:solidFill>
            </a:endParaRPr>
          </a:p>
          <a:p>
            <a:pPr>
              <a:lnSpc>
                <a:spcPct val="120000"/>
              </a:lnSpc>
            </a:pPr>
            <a:r>
              <a:rPr lang="zh-CN" altLang="en-US" sz="1200" dirty="0">
                <a:solidFill>
                  <a:schemeClr val="tx1">
                    <a:lumMod val="65000"/>
                    <a:lumOff val="35000"/>
                  </a:schemeClr>
                </a:solidFill>
              </a:rPr>
              <a:t>任务广场任务展示功能</a:t>
            </a:r>
            <a:endParaRPr lang="en-US" altLang="zh-CN" sz="1200" dirty="0">
              <a:solidFill>
                <a:schemeClr val="tx1">
                  <a:lumMod val="65000"/>
                  <a:lumOff val="35000"/>
                </a:schemeClr>
              </a:solidFill>
            </a:endParaRPr>
          </a:p>
        </p:txBody>
      </p:sp>
      <p:sp>
        <p:nvSpPr>
          <p:cNvPr id="12" name="矩形 11"/>
          <p:cNvSpPr/>
          <p:nvPr/>
        </p:nvSpPr>
        <p:spPr>
          <a:xfrm>
            <a:off x="1613767" y="2170171"/>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a:solidFill>
                  <a:schemeClr val="tx1">
                    <a:lumMod val="50000"/>
                    <a:lumOff val="50000"/>
                  </a:schemeClr>
                </a:solidFill>
              </a:rPr>
              <a:t>接受任务</a:t>
            </a:r>
          </a:p>
        </p:txBody>
      </p:sp>
      <p:sp>
        <p:nvSpPr>
          <p:cNvPr id="13" name="矩形 12"/>
          <p:cNvSpPr/>
          <p:nvPr/>
        </p:nvSpPr>
        <p:spPr>
          <a:xfrm>
            <a:off x="1613767" y="2540069"/>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接受任务展示功能</a:t>
            </a:r>
          </a:p>
        </p:txBody>
      </p:sp>
      <p:sp>
        <p:nvSpPr>
          <p:cNvPr id="14" name="矩形 13"/>
          <p:cNvSpPr/>
          <p:nvPr/>
        </p:nvSpPr>
        <p:spPr>
          <a:xfrm>
            <a:off x="1613767" y="2957857"/>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a:solidFill>
                  <a:schemeClr val="tx1">
                    <a:lumMod val="75000"/>
                    <a:lumOff val="25000"/>
                  </a:schemeClr>
                </a:solidFill>
              </a:rPr>
              <a:t>个人页面</a:t>
            </a:r>
          </a:p>
        </p:txBody>
      </p:sp>
      <p:sp>
        <p:nvSpPr>
          <p:cNvPr id="15" name="矩形 14"/>
          <p:cNvSpPr/>
          <p:nvPr/>
        </p:nvSpPr>
        <p:spPr>
          <a:xfrm>
            <a:off x="1613767" y="3327755"/>
            <a:ext cx="2517646"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rPr>
              <a:t>个人数据展示功能</a:t>
            </a:r>
          </a:p>
        </p:txBody>
      </p:sp>
      <p:sp>
        <p:nvSpPr>
          <p:cNvPr id="16" name="矩形 15"/>
          <p:cNvSpPr/>
          <p:nvPr/>
        </p:nvSpPr>
        <p:spPr>
          <a:xfrm>
            <a:off x="1613767" y="374525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a:solidFill>
                  <a:schemeClr val="tx1">
                    <a:lumMod val="50000"/>
                    <a:lumOff val="50000"/>
                  </a:schemeClr>
                </a:solidFill>
              </a:rPr>
              <a:t>好友页面</a:t>
            </a:r>
          </a:p>
        </p:txBody>
      </p:sp>
      <p:sp>
        <p:nvSpPr>
          <p:cNvPr id="17" name="矩形 16"/>
          <p:cNvSpPr/>
          <p:nvPr/>
        </p:nvSpPr>
        <p:spPr>
          <a:xfrm>
            <a:off x="1613767" y="4115155"/>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好友任务展示功能</a:t>
            </a:r>
          </a:p>
        </p:txBody>
      </p:sp>
      <p:sp>
        <p:nvSpPr>
          <p:cNvPr id="21" name="矩形 20"/>
          <p:cNvSpPr/>
          <p:nvPr/>
        </p:nvSpPr>
        <p:spPr>
          <a:xfrm>
            <a:off x="830917" y="1092361"/>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01</a:t>
            </a:r>
            <a:endParaRPr lang="zh-CN" altLang="en-US" sz="2800" b="1" dirty="0">
              <a:solidFill>
                <a:schemeClr val="tx1">
                  <a:lumMod val="75000"/>
                  <a:lumOff val="25000"/>
                </a:schemeClr>
              </a:solidFill>
            </a:endParaRPr>
          </a:p>
        </p:txBody>
      </p:sp>
      <p:sp>
        <p:nvSpPr>
          <p:cNvPr id="22" name="矩形 21"/>
          <p:cNvSpPr/>
          <p:nvPr/>
        </p:nvSpPr>
        <p:spPr>
          <a:xfrm>
            <a:off x="830626" y="2108357"/>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02</a:t>
            </a:r>
            <a:endParaRPr lang="zh-CN" altLang="en-US" sz="2800" b="1" dirty="0">
              <a:solidFill>
                <a:schemeClr val="tx1">
                  <a:lumMod val="50000"/>
                  <a:lumOff val="50000"/>
                </a:schemeClr>
              </a:solidFill>
            </a:endParaRPr>
          </a:p>
        </p:txBody>
      </p:sp>
      <p:sp>
        <p:nvSpPr>
          <p:cNvPr id="23" name="矩形 22"/>
          <p:cNvSpPr/>
          <p:nvPr/>
        </p:nvSpPr>
        <p:spPr>
          <a:xfrm>
            <a:off x="830626" y="2904039"/>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03</a:t>
            </a:r>
            <a:endParaRPr lang="zh-CN" altLang="en-US" sz="2800" b="1" dirty="0">
              <a:solidFill>
                <a:schemeClr val="tx1">
                  <a:lumMod val="75000"/>
                  <a:lumOff val="25000"/>
                </a:schemeClr>
              </a:solidFill>
            </a:endParaRPr>
          </a:p>
        </p:txBody>
      </p:sp>
      <p:sp>
        <p:nvSpPr>
          <p:cNvPr id="24" name="矩形 23"/>
          <p:cNvSpPr/>
          <p:nvPr/>
        </p:nvSpPr>
        <p:spPr>
          <a:xfrm>
            <a:off x="830626" y="3697632"/>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04</a:t>
            </a:r>
            <a:endParaRPr lang="zh-CN" altLang="en-US" sz="2800" b="1" dirty="0">
              <a:solidFill>
                <a:schemeClr val="tx1">
                  <a:lumMod val="50000"/>
                  <a:lumOff val="50000"/>
                </a:schemeClr>
              </a:solidFill>
            </a:endParaRPr>
          </a:p>
        </p:txBody>
      </p:sp>
      <p:sp>
        <p:nvSpPr>
          <p:cNvPr id="18" name="矩形 17"/>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用例测试</a:t>
            </a: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515" y="1126017"/>
            <a:ext cx="1911534" cy="3398283"/>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645" y="1126017"/>
            <a:ext cx="1921800" cy="3416532"/>
          </a:xfrm>
          <a:prstGeom prst="rect">
            <a:avLst/>
          </a:prstGeom>
        </p:spPr>
      </p:pic>
    </p:spTree>
    <p:extLst>
      <p:ext uri="{BB962C8B-B14F-4D97-AF65-F5344CB8AC3E}">
        <p14:creationId xmlns:p14="http://schemas.microsoft.com/office/powerpoint/2010/main" val="24445288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安澜霆</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需求工程师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28666"/>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32550" y="2041849"/>
            <a:ext cx="6997050"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a:solidFill>
                  <a:schemeClr val="tx1">
                    <a:lumMod val="75000"/>
                    <a:lumOff val="25000"/>
                  </a:schemeClr>
                </a:solidFill>
              </a:rPr>
              <a:t>Thanks for attention</a:t>
            </a:r>
            <a:r>
              <a:rPr lang="zh-CN" altLang="en-US" sz="4100" b="1" dirty="0">
                <a:solidFill>
                  <a:schemeClr val="tx1">
                    <a:lumMod val="75000"/>
                    <a:lumOff val="25000"/>
                  </a:schemeClr>
                </a:solidFill>
              </a:rPr>
              <a:t>！</a:t>
            </a:r>
          </a:p>
        </p:txBody>
      </p:sp>
    </p:spTree>
    <p:extLst>
      <p:ext uri="{BB962C8B-B14F-4D97-AF65-F5344CB8AC3E}">
        <p14:creationId xmlns:p14="http://schemas.microsoft.com/office/powerpoint/2010/main" val="194211429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6"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3" name="椭圆 42"/>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a:extLst>
              <a:ext uri="{FF2B5EF4-FFF2-40B4-BE49-F238E27FC236}">
                <a16:creationId xmlns:a16="http://schemas.microsoft.com/office/drawing/2014/main" id="{98B78701-265F-A043-AFD2-5DCECDE96A9D}"/>
              </a:ext>
            </a:extLst>
          </p:cNvPr>
          <p:cNvPicPr>
            <a:picLocks noChangeAspect="1"/>
          </p:cNvPicPr>
          <p:nvPr/>
        </p:nvPicPr>
        <p:blipFill>
          <a:blip r:embed="rId3"/>
          <a:stretch>
            <a:fillRect/>
          </a:stretch>
        </p:blipFill>
        <p:spPr>
          <a:xfrm>
            <a:off x="4817390" y="2248847"/>
            <a:ext cx="3803974" cy="1859576"/>
          </a:xfrm>
          <a:prstGeom prst="rect">
            <a:avLst/>
          </a:prstGeom>
        </p:spPr>
      </p:pic>
      <p:pic>
        <p:nvPicPr>
          <p:cNvPr id="27" name="图片 26">
            <a:extLst>
              <a:ext uri="{FF2B5EF4-FFF2-40B4-BE49-F238E27FC236}">
                <a16:creationId xmlns:a16="http://schemas.microsoft.com/office/drawing/2014/main" id="{CAD9666C-2A68-7843-AAD0-3DF36305E921}"/>
              </a:ext>
            </a:extLst>
          </p:cNvPr>
          <p:cNvPicPr>
            <a:picLocks noChangeAspect="1"/>
          </p:cNvPicPr>
          <p:nvPr/>
        </p:nvPicPr>
        <p:blipFill>
          <a:blip r:embed="rId4"/>
          <a:stretch>
            <a:fillRect/>
          </a:stretch>
        </p:blipFill>
        <p:spPr>
          <a:xfrm>
            <a:off x="680832" y="2147092"/>
            <a:ext cx="3449819" cy="2184488"/>
          </a:xfrm>
          <a:prstGeom prst="rect">
            <a:avLst/>
          </a:prstGeom>
        </p:spPr>
      </p:pic>
      <p:sp>
        <p:nvSpPr>
          <p:cNvPr id="40" name="椭圆 39"/>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1857617"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头脑风暴</a:t>
            </a:r>
          </a:p>
        </p:txBody>
      </p:sp>
      <p:sp>
        <p:nvSpPr>
          <p:cNvPr id="23" name="矩形 22"/>
          <p:cNvSpPr/>
          <p:nvPr/>
        </p:nvSpPr>
        <p:spPr>
          <a:xfrm>
            <a:off x="256670" y="1912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需求获取</a:t>
            </a:r>
          </a:p>
        </p:txBody>
      </p:sp>
      <p:sp>
        <p:nvSpPr>
          <p:cNvPr id="61" name="矩形 60"/>
          <p:cNvSpPr/>
          <p:nvPr/>
        </p:nvSpPr>
        <p:spPr>
          <a:xfrm>
            <a:off x="6357530"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筛选</a:t>
            </a:r>
          </a:p>
        </p:txBody>
      </p:sp>
    </p:spTree>
    <p:extLst>
      <p:ext uri="{BB962C8B-B14F-4D97-AF65-F5344CB8AC3E}">
        <p14:creationId xmlns:p14="http://schemas.microsoft.com/office/powerpoint/2010/main" val="2546201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44" grpId="0" animBg="1"/>
      <p:bldP spid="45" grpId="0" animBg="1"/>
      <p:bldP spid="1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pic>
        <p:nvPicPr>
          <p:cNvPr id="26" name="图片 25">
            <a:extLst>
              <a:ext uri="{FF2B5EF4-FFF2-40B4-BE49-F238E27FC236}">
                <a16:creationId xmlns:a16="http://schemas.microsoft.com/office/drawing/2014/main" id="{AA3C45AB-8E07-2340-B694-0A7A38177319}"/>
              </a:ext>
            </a:extLst>
          </p:cNvPr>
          <p:cNvPicPr>
            <a:picLocks noChangeAspect="1"/>
          </p:cNvPicPr>
          <p:nvPr/>
        </p:nvPicPr>
        <p:blipFill>
          <a:blip r:embed="rId3"/>
          <a:stretch>
            <a:fillRect/>
          </a:stretch>
        </p:blipFill>
        <p:spPr>
          <a:xfrm>
            <a:off x="5405524" y="1725949"/>
            <a:ext cx="2608458" cy="2932490"/>
          </a:xfrm>
          <a:prstGeom prst="rect">
            <a:avLst/>
          </a:prstGeom>
        </p:spPr>
      </p:pic>
      <p:sp>
        <p:nvSpPr>
          <p:cNvPr id="23" name="矩形 22"/>
          <p:cNvSpPr/>
          <p:nvPr/>
        </p:nvSpPr>
        <p:spPr>
          <a:xfrm>
            <a:off x="256670" y="191209"/>
            <a:ext cx="256654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需求确认、细化</a:t>
            </a:r>
          </a:p>
        </p:txBody>
      </p:sp>
      <p:sp>
        <p:nvSpPr>
          <p:cNvPr id="15"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椭圆 15"/>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1677850" y="836206"/>
            <a:ext cx="1514233" cy="438582"/>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编写需求文档</a:t>
            </a:r>
          </a:p>
        </p:txBody>
      </p:sp>
      <p:sp>
        <p:nvSpPr>
          <p:cNvPr id="24" name="矩形 23"/>
          <p:cNvSpPr/>
          <p:nvPr/>
        </p:nvSpPr>
        <p:spPr>
          <a:xfrm>
            <a:off x="6267878" y="832456"/>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en-US" altLang="zh-CN" sz="1600" dirty="0">
                <a:latin typeface="+mn-ea"/>
              </a:rPr>
              <a:t>UI</a:t>
            </a:r>
            <a:r>
              <a:rPr lang="zh-CN" altLang="en-US" sz="1600" dirty="0">
                <a:latin typeface="+mn-ea"/>
              </a:rPr>
              <a:t>设计</a:t>
            </a:r>
          </a:p>
        </p:txBody>
      </p:sp>
      <p:pic>
        <p:nvPicPr>
          <p:cNvPr id="25" name="图片 24">
            <a:extLst>
              <a:ext uri="{FF2B5EF4-FFF2-40B4-BE49-F238E27FC236}">
                <a16:creationId xmlns:a16="http://schemas.microsoft.com/office/drawing/2014/main" id="{2A41C638-52C7-C34B-BD54-69A25D3C1C74}"/>
              </a:ext>
            </a:extLst>
          </p:cNvPr>
          <p:cNvPicPr>
            <a:picLocks noChangeAspect="1"/>
          </p:cNvPicPr>
          <p:nvPr/>
        </p:nvPicPr>
        <p:blipFill>
          <a:blip r:embed="rId4"/>
          <a:stretch>
            <a:fillRect/>
          </a:stretch>
        </p:blipFill>
        <p:spPr>
          <a:xfrm>
            <a:off x="722000" y="1999108"/>
            <a:ext cx="3357276" cy="2404774"/>
          </a:xfrm>
          <a:prstGeom prst="rect">
            <a:avLst/>
          </a:prstGeom>
        </p:spPr>
      </p:pic>
    </p:spTree>
    <p:extLst>
      <p:ext uri="{BB962C8B-B14F-4D97-AF65-F5344CB8AC3E}">
        <p14:creationId xmlns:p14="http://schemas.microsoft.com/office/powerpoint/2010/main" val="11515436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朱繁敏</a:t>
              </a: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tx2">
                      <a:lumMod val="90000"/>
                      <a:lumOff val="10000"/>
                    </a:schemeClr>
                  </a:solidFill>
                </a:rPr>
                <a:t>项目经理</a:t>
              </a:r>
              <a:r>
                <a:rPr lang="en-US" altLang="zh-CN" sz="2000" b="1" dirty="0">
                  <a:solidFill>
                    <a:schemeClr val="tx2">
                      <a:lumMod val="90000"/>
                      <a:lumOff val="10000"/>
                    </a:schemeClr>
                  </a:solidFill>
                </a:rPr>
                <a:t>+</a:t>
              </a:r>
              <a:r>
                <a:rPr lang="zh-CN" altLang="en-US" sz="2000" b="1" dirty="0">
                  <a:solidFill>
                    <a:schemeClr val="tx2">
                      <a:lumMod val="90000"/>
                      <a:lumOff val="10000"/>
                    </a:schemeClr>
                  </a:solidFill>
                </a:rPr>
                <a:t>前端工程师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338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41517" y="964938"/>
            <a:ext cx="1666553" cy="368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6856298" y="964937"/>
            <a:ext cx="1666553" cy="368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2841517" y="4551160"/>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p:nvSpPr>
        <p:spPr>
          <a:xfrm>
            <a:off x="6856298" y="4547386"/>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2752780" y="1482159"/>
            <a:ext cx="1836776" cy="1900415"/>
            <a:chOff x="2586861" y="1277564"/>
            <a:chExt cx="2449035" cy="2533891"/>
          </a:xfrm>
        </p:grpSpPr>
        <p:sp>
          <p:nvSpPr>
            <p:cNvPr id="15" name="TextBox 11"/>
            <p:cNvSpPr txBox="1"/>
            <p:nvPr/>
          </p:nvSpPr>
          <p:spPr>
            <a:xfrm>
              <a:off x="2867576" y="2637969"/>
              <a:ext cx="1882918" cy="1173486"/>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en-US" sz="1050" b="1" dirty="0">
                  <a:solidFill>
                    <a:schemeClr val="bg1"/>
                  </a:solidFill>
                </a:rPr>
                <a:t>1.</a:t>
              </a:r>
              <a:r>
                <a:rPr lang="zh-CN" altLang="en-US" sz="1050" b="1" dirty="0">
                  <a:solidFill>
                    <a:schemeClr val="bg1"/>
                  </a:solidFill>
                </a:rPr>
                <a:t>对好友的关注和取消</a:t>
              </a:r>
              <a:endParaRPr lang="en-US" altLang="zh-CN" sz="1050" b="1" dirty="0">
                <a:solidFill>
                  <a:schemeClr val="bg1"/>
                </a:solidFill>
              </a:endParaRPr>
            </a:p>
            <a:p>
              <a:pPr algn="ctr">
                <a:lnSpc>
                  <a:spcPct val="300000"/>
                </a:lnSpc>
              </a:pPr>
              <a:r>
                <a:rPr lang="en-US" sz="1050" b="1" dirty="0">
                  <a:solidFill>
                    <a:schemeClr val="bg1"/>
                  </a:solidFill>
                </a:rPr>
                <a:t>2.</a:t>
              </a:r>
              <a:r>
                <a:rPr lang="zh-CN" altLang="en-US" sz="1050" b="1" dirty="0">
                  <a:solidFill>
                    <a:schemeClr val="bg1"/>
                  </a:solidFill>
                </a:rPr>
                <a:t>任务状态的变化</a:t>
              </a:r>
              <a:endParaRPr lang="en-US" sz="1050" b="1" dirty="0">
                <a:solidFill>
                  <a:schemeClr val="bg1"/>
                </a:solidFill>
              </a:endParaRPr>
            </a:p>
          </p:txBody>
        </p:sp>
        <p:sp>
          <p:nvSpPr>
            <p:cNvPr id="16" name="TextBox 11"/>
            <p:cNvSpPr txBox="1"/>
            <p:nvPr/>
          </p:nvSpPr>
          <p:spPr>
            <a:xfrm>
              <a:off x="2586861" y="1277564"/>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a:solidFill>
                    <a:schemeClr val="bg1"/>
                  </a:solidFill>
                </a:rPr>
                <a:t>任务详情页面</a:t>
              </a:r>
              <a:endParaRPr lang="en-US" b="1" dirty="0">
                <a:solidFill>
                  <a:schemeClr val="bg1"/>
                </a:solidFill>
              </a:endParaRPr>
            </a:p>
          </p:txBody>
        </p:sp>
      </p:grpSp>
      <p:grpSp>
        <p:nvGrpSpPr>
          <p:cNvPr id="17" name="组合 16"/>
          <p:cNvGrpSpPr/>
          <p:nvPr/>
        </p:nvGrpSpPr>
        <p:grpSpPr>
          <a:xfrm>
            <a:off x="6761803" y="1482158"/>
            <a:ext cx="1836776" cy="1460359"/>
            <a:chOff x="2283615" y="789995"/>
            <a:chExt cx="2449035" cy="1947147"/>
          </a:xfrm>
        </p:grpSpPr>
        <p:sp>
          <p:nvSpPr>
            <p:cNvPr id="18" name="TextBox 11"/>
            <p:cNvSpPr txBox="1"/>
            <p:nvPr/>
          </p:nvSpPr>
          <p:spPr>
            <a:xfrm>
              <a:off x="2579184" y="2209988"/>
              <a:ext cx="1882918" cy="527154"/>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sz="1050" b="1" dirty="0">
                  <a:solidFill>
                    <a:schemeClr val="bg1"/>
                  </a:solidFill>
                </a:rPr>
                <a:t>自动获取系统消息</a:t>
              </a:r>
              <a:endParaRPr lang="en-US" sz="1050" b="1" dirty="0">
                <a:solidFill>
                  <a:schemeClr val="bg1"/>
                </a:solidFill>
              </a:endParaRPr>
            </a:p>
          </p:txBody>
        </p:sp>
        <p:sp>
          <p:nvSpPr>
            <p:cNvPr id="19" name="TextBox 11"/>
            <p:cNvSpPr txBox="1"/>
            <p:nvPr/>
          </p:nvSpPr>
          <p:spPr>
            <a:xfrm>
              <a:off x="2283615" y="789995"/>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a:solidFill>
                    <a:schemeClr val="bg1"/>
                  </a:solidFill>
                </a:rPr>
                <a:t>消息页面</a:t>
              </a:r>
              <a:endParaRPr lang="en-US" b="1" dirty="0">
                <a:solidFill>
                  <a:schemeClr val="bg1"/>
                </a:solidFill>
              </a:endParaRPr>
            </a:p>
          </p:txBody>
        </p:sp>
      </p:grpSp>
      <p:sp>
        <p:nvSpPr>
          <p:cNvPr id="24" name="矩形 23"/>
          <p:cNvSpPr/>
          <p:nvPr/>
        </p:nvSpPr>
        <p:spPr>
          <a:xfrm>
            <a:off x="296314" y="229309"/>
            <a:ext cx="2341416"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主要负责部分</a:t>
            </a:r>
          </a:p>
        </p:txBody>
      </p:sp>
      <p:pic>
        <p:nvPicPr>
          <p:cNvPr id="21" name="图片 20"/>
          <p:cNvPicPr>
            <a:picLocks/>
          </p:cNvPicPr>
          <p:nvPr/>
        </p:nvPicPr>
        <p:blipFill>
          <a:blip r:embed="rId3"/>
          <a:stretch>
            <a:fillRect/>
          </a:stretch>
        </p:blipFill>
        <p:spPr>
          <a:xfrm>
            <a:off x="800960" y="964939"/>
            <a:ext cx="1731509" cy="3682889"/>
          </a:xfrm>
          <a:prstGeom prst="rect">
            <a:avLst/>
          </a:prstGeom>
        </p:spPr>
      </p:pic>
      <p:pic>
        <p:nvPicPr>
          <p:cNvPr id="26" name="图片 25"/>
          <p:cNvPicPr>
            <a:picLocks/>
          </p:cNvPicPr>
          <p:nvPr/>
        </p:nvPicPr>
        <p:blipFill>
          <a:blip r:embed="rId4"/>
          <a:stretch>
            <a:fillRect/>
          </a:stretch>
        </p:blipFill>
        <p:spPr>
          <a:xfrm>
            <a:off x="4806352" y="964938"/>
            <a:ext cx="1751664" cy="3725758"/>
          </a:xfrm>
          <a:prstGeom prst="rect">
            <a:avLst/>
          </a:prstGeom>
        </p:spPr>
      </p:pic>
    </p:spTree>
    <p:extLst>
      <p:ext uri="{BB962C8B-B14F-4D97-AF65-F5344CB8AC3E}">
        <p14:creationId xmlns:p14="http://schemas.microsoft.com/office/powerpoint/2010/main" val="40557423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个人感悟</a:t>
            </a:r>
          </a:p>
        </p:txBody>
      </p:sp>
      <p:sp>
        <p:nvSpPr>
          <p:cNvPr id="40" name="矩形 39"/>
          <p:cNvSpPr/>
          <p:nvPr/>
        </p:nvSpPr>
        <p:spPr>
          <a:xfrm>
            <a:off x="5009979" y="1820927"/>
            <a:ext cx="3583951" cy="1754326"/>
          </a:xfrm>
          <a:prstGeom prst="rect">
            <a:avLst/>
          </a:prstGeom>
        </p:spPr>
        <p:txBody>
          <a:bodyPr wrap="square">
            <a:spAutoFit/>
          </a:bodyPr>
          <a:lstStyle/>
          <a:p>
            <a:pPr marL="342900" indent="-342900">
              <a:lnSpc>
                <a:spcPct val="300000"/>
              </a:lnSpc>
              <a:buFont typeface="Wingdings" panose="05000000000000000000" pitchFamily="2" charset="2"/>
              <a:buChar char="n"/>
            </a:pPr>
            <a:r>
              <a:rPr lang="zh-CN" altLang="en-US" sz="1800" b="1" dirty="0">
                <a:solidFill>
                  <a:schemeClr val="accent5">
                    <a:lumMod val="50000"/>
                  </a:schemeClr>
                </a:solidFill>
              </a:rPr>
              <a:t>团队交流的重要性</a:t>
            </a:r>
            <a:endParaRPr lang="zh-CN-#Hans" altLang="zh-CN" sz="1800" b="1" dirty="0">
              <a:solidFill>
                <a:schemeClr val="accent5">
                  <a:lumMod val="50000"/>
                </a:schemeClr>
              </a:solidFill>
            </a:endParaRPr>
          </a:p>
          <a:p>
            <a:pPr marL="285750" indent="-285750">
              <a:lnSpc>
                <a:spcPct val="300000"/>
              </a:lnSpc>
              <a:buFont typeface="Wingdings" panose="05000000000000000000" pitchFamily="2" charset="2"/>
              <a:buChar char="n"/>
            </a:pPr>
            <a:r>
              <a:rPr lang="zh-CN" altLang="en-US" sz="1800" b="1" dirty="0">
                <a:solidFill>
                  <a:schemeClr val="accent5">
                    <a:lumMod val="50000"/>
                  </a:schemeClr>
                </a:solidFill>
              </a:rPr>
              <a:t>贯彻落实计划的执行力</a:t>
            </a:r>
            <a:endParaRPr lang="zh-CN-#Hans" altLang="zh-CN" sz="1800" b="1" dirty="0">
              <a:solidFill>
                <a:schemeClr val="accent5">
                  <a:lumMod val="50000"/>
                </a:schemeClr>
              </a:solidFill>
            </a:endParaRPr>
          </a:p>
        </p:txBody>
      </p:sp>
      <p:pic>
        <p:nvPicPr>
          <p:cNvPr id="42"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68423" y="1455484"/>
            <a:ext cx="3972949" cy="2829393"/>
          </a:xfrm>
        </p:spPr>
      </p:pic>
    </p:spTree>
    <p:extLst>
      <p:ext uri="{BB962C8B-B14F-4D97-AF65-F5344CB8AC3E}">
        <p14:creationId xmlns:p14="http://schemas.microsoft.com/office/powerpoint/2010/main" val="2734640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麻俊特</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a:solidFill>
                    <a:schemeClr val="tx2">
                      <a:lumMod val="90000"/>
                      <a:lumOff val="10000"/>
                    </a:schemeClr>
                  </a:solidFill>
                </a:rPr>
                <a:t>前端工程师</a:t>
              </a: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5290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扁平化简约品牌推广商业计划书PPT模板"/>
</p:tagLst>
</file>

<file path=ppt/theme/theme1.xml><?xml version="1.0" encoding="utf-8"?>
<a:theme xmlns:a="http://schemas.openxmlformats.org/drawingml/2006/main" name="包图主题2">
  <a:themeElements>
    <a:clrScheme name="自定义 37">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包图主题2</Template>
  <TotalTime>1070</TotalTime>
  <Words>901</Words>
  <Application>Microsoft Office PowerPoint</Application>
  <PresentationFormat>全屏显示(16:9)</PresentationFormat>
  <Paragraphs>171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宋体</vt:lpstr>
      <vt:lpstr>微软雅黑</vt:lpstr>
      <vt:lpstr>Arial</vt:lpstr>
      <vt:lpstr>Arial Rounded MT Bold</vt:lpstr>
      <vt:lpstr>Calibri</vt:lpstr>
      <vt:lpstr>Wingdings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商务扁平化简约品牌推广商业计划书PPT模板</dc:title>
  <dc:creator>EiTin</dc:creator>
  <cp:lastModifiedBy>Ma Junte</cp:lastModifiedBy>
  <cp:revision>136</cp:revision>
  <dcterms:created xsi:type="dcterms:W3CDTF">2017-09-14T02:23:06Z</dcterms:created>
  <dcterms:modified xsi:type="dcterms:W3CDTF">2018-12-28T05:59:20Z</dcterms:modified>
</cp:coreProperties>
</file>